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10.svg" ContentType="image/svg+xml"/>
  <Override PartName="/ppt/media/image112.svg" ContentType="image/svg+xml"/>
  <Override PartName="/ppt/media/image12.svg" ContentType="image/svg+xml"/>
  <Override PartName="/ppt/media/image14.svg" ContentType="image/svg+xml"/>
  <Override PartName="/ppt/media/image143.svg" ContentType="image/svg+xml"/>
  <Override PartName="/ppt/media/image16.svg" ContentType="image/svg+xml"/>
  <Override PartName="/ppt/media/image18.svg" ContentType="image/svg+xml"/>
  <Override PartName="/ppt/media/image2.svg" ContentType="image/svg+xml"/>
  <Override PartName="/ppt/media/image20.svg" ContentType="image/svg+xml"/>
  <Override PartName="/ppt/media/image22.svg" ContentType="image/svg+xml"/>
  <Override PartName="/ppt/media/image24.svg" ContentType="image/svg+xml"/>
  <Override PartName="/ppt/media/image26.svg" ContentType="image/svg+xml"/>
  <Override PartName="/ppt/media/image28.svg" ContentType="image/svg+xml"/>
  <Override PartName="/ppt/media/image30.svg" ContentType="image/svg+xml"/>
  <Override PartName="/ppt/media/image32.svg" ContentType="image/svg+xml"/>
  <Override PartName="/ppt/media/image34.svg" ContentType="image/svg+xml"/>
  <Override PartName="/ppt/media/image35.svg" ContentType="image/svg+xml"/>
  <Override PartName="/ppt/media/image36.svg" ContentType="image/svg+xml"/>
  <Override PartName="/ppt/media/image37.svg" ContentType="image/svg+xml"/>
  <Override PartName="/ppt/media/image38.svg" ContentType="image/svg+xml"/>
  <Override PartName="/ppt/media/image39.svg" ContentType="image/svg+xml"/>
  <Override PartName="/ppt/media/image40.svg" ContentType="image/svg+xml"/>
  <Override PartName="/ppt/media/image41.svg" ContentType="image/svg+xml"/>
  <Override PartName="/ppt/media/image42.svg" ContentType="image/svg+xml"/>
  <Override PartName="/ppt/media/image43.svg" ContentType="image/svg+xml"/>
  <Override PartName="/ppt/media/image44.svg" ContentType="image/svg+xml"/>
  <Override PartName="/ppt/media/image45.svg" ContentType="image/svg+xml"/>
  <Override PartName="/ppt/media/image46.svg" ContentType="image/svg+xml"/>
  <Override PartName="/ppt/media/image47.svg" ContentType="image/svg+xml"/>
  <Override PartName="/ppt/media/image48.svg" ContentType="image/svg+xml"/>
  <Override PartName="/ppt/media/image51.svg" ContentType="image/svg+xml"/>
  <Override PartName="/ppt/media/image52.svg" ContentType="image/svg+xml"/>
  <Override PartName="/ppt/media/image53.svg" ContentType="image/svg+xml"/>
  <Override PartName="/ppt/media/image54.svg" ContentType="image/svg+xml"/>
  <Override PartName="/ppt/media/image55.svg" ContentType="image/svg+xml"/>
  <Override PartName="/ppt/media/image56.svg" ContentType="image/svg+xml"/>
  <Override PartName="/ppt/media/image57.svg" ContentType="image/svg+xml"/>
  <Override PartName="/ppt/media/image58.svg" ContentType="image/svg+xml"/>
  <Override PartName="/ppt/media/image59.svg" ContentType="image/svg+xml"/>
  <Override PartName="/ppt/media/image60.svg" ContentType="image/svg+xml"/>
  <Override PartName="/ppt/media/image61.svg" ContentType="image/svg+xml"/>
  <Override PartName="/ppt/media/image62.svg" ContentType="image/svg+xml"/>
  <Override PartName="/ppt/media/image63.svg" ContentType="image/svg+xml"/>
  <Override PartName="/ppt/media/image64.svg" ContentType="image/svg+xml"/>
  <Override PartName="/ppt/media/image68.svg" ContentType="image/svg+xml"/>
  <Override PartName="/ppt/media/image7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3"/>
    <p:sldMasterId id="2147483678" r:id="rId4"/>
    <p:sldMasterId id="2147483693" r:id="rId5"/>
    <p:sldMasterId id="2147483708" r:id="rId6"/>
    <p:sldMasterId id="2147483723" r:id="rId7"/>
    <p:sldMasterId id="2147483738" r:id="rId8"/>
    <p:sldMasterId id="2147483753" r:id="rId9"/>
    <p:sldMasterId id="2147483769" r:id="rId10"/>
    <p:sldMasterId id="2147483784" r:id="rId11"/>
    <p:sldMasterId id="2147483799" r:id="rId12"/>
    <p:sldMasterId id="2147483807" r:id="rId13"/>
    <p:sldMasterId id="2147483822" r:id="rId14"/>
    <p:sldMasterId id="2147483837" r:id="rId15"/>
    <p:sldMasterId id="2147483852" r:id="rId16"/>
    <p:sldMasterId id="2147483867" r:id="rId17"/>
    <p:sldMasterId id="2147483882" r:id="rId18"/>
    <p:sldMasterId id="2147483897" r:id="rId19"/>
    <p:sldMasterId id="2147483912" r:id="rId20"/>
    <p:sldMasterId id="2147483927" r:id="rId21"/>
    <p:sldMasterId id="2147483942" r:id="rId22"/>
    <p:sldMasterId id="2147483957" r:id="rId23"/>
    <p:sldMasterId id="2147483973" r:id="rId24"/>
    <p:sldMasterId id="2147483988" r:id="rId25"/>
    <p:sldMasterId id="2147484003" r:id="rId26"/>
    <p:sldMasterId id="2147484018" r:id="rId27"/>
  </p:sldMasterIdLst>
  <p:notesMasterIdLst>
    <p:notesMasterId r:id="rId30"/>
  </p:notesMasterIdLst>
  <p:handoutMasterIdLst>
    <p:handoutMasterId r:id="rId115"/>
  </p:handoutMasterIdLst>
  <p:sldIdLst>
    <p:sldId id="280" r:id="rId28"/>
    <p:sldId id="263" r:id="rId29"/>
    <p:sldId id="256" r:id="rId31"/>
    <p:sldId id="321" r:id="rId32"/>
    <p:sldId id="284" r:id="rId33"/>
    <p:sldId id="286" r:id="rId34"/>
    <p:sldId id="285" r:id="rId35"/>
    <p:sldId id="278" r:id="rId36"/>
    <p:sldId id="289" r:id="rId37"/>
    <p:sldId id="290" r:id="rId38"/>
    <p:sldId id="291" r:id="rId39"/>
    <p:sldId id="292" r:id="rId40"/>
    <p:sldId id="277" r:id="rId41"/>
    <p:sldId id="288" r:id="rId42"/>
    <p:sldId id="281" r:id="rId43"/>
    <p:sldId id="294" r:id="rId44"/>
    <p:sldId id="328" r:id="rId45"/>
    <p:sldId id="329" r:id="rId46"/>
    <p:sldId id="330" r:id="rId47"/>
    <p:sldId id="331" r:id="rId48"/>
    <p:sldId id="332" r:id="rId49"/>
    <p:sldId id="333" r:id="rId50"/>
    <p:sldId id="334" r:id="rId51"/>
    <p:sldId id="335" r:id="rId52"/>
    <p:sldId id="322" r:id="rId53"/>
    <p:sldId id="323" r:id="rId54"/>
    <p:sldId id="279" r:id="rId55"/>
    <p:sldId id="302" r:id="rId56"/>
    <p:sldId id="282" r:id="rId57"/>
    <p:sldId id="303" r:id="rId58"/>
    <p:sldId id="396" r:id="rId59"/>
    <p:sldId id="397" r:id="rId60"/>
    <p:sldId id="324" r:id="rId61"/>
    <p:sldId id="325" r:id="rId62"/>
    <p:sldId id="326" r:id="rId63"/>
    <p:sldId id="337" r:id="rId64"/>
    <p:sldId id="307" r:id="rId65"/>
    <p:sldId id="339" r:id="rId66"/>
    <p:sldId id="340" r:id="rId67"/>
    <p:sldId id="341" r:id="rId68"/>
    <p:sldId id="342" r:id="rId69"/>
    <p:sldId id="343" r:id="rId70"/>
    <p:sldId id="344" r:id="rId71"/>
    <p:sldId id="345" r:id="rId72"/>
    <p:sldId id="346" r:id="rId73"/>
    <p:sldId id="347" r:id="rId74"/>
    <p:sldId id="348" r:id="rId75"/>
    <p:sldId id="349" r:id="rId76"/>
    <p:sldId id="398" r:id="rId77"/>
    <p:sldId id="399" r:id="rId78"/>
    <p:sldId id="400" r:id="rId79"/>
    <p:sldId id="401" r:id="rId80"/>
    <p:sldId id="403" r:id="rId81"/>
    <p:sldId id="402" r:id="rId82"/>
    <p:sldId id="350" r:id="rId83"/>
    <p:sldId id="351" r:id="rId84"/>
    <p:sldId id="352" r:id="rId85"/>
    <p:sldId id="353" r:id="rId86"/>
    <p:sldId id="354" r:id="rId87"/>
    <p:sldId id="355" r:id="rId88"/>
    <p:sldId id="356" r:id="rId89"/>
    <p:sldId id="357" r:id="rId90"/>
    <p:sldId id="358" r:id="rId91"/>
    <p:sldId id="359" r:id="rId92"/>
    <p:sldId id="360" r:id="rId93"/>
    <p:sldId id="361" r:id="rId94"/>
    <p:sldId id="362" r:id="rId95"/>
    <p:sldId id="363" r:id="rId96"/>
    <p:sldId id="364" r:id="rId97"/>
    <p:sldId id="365" r:id="rId98"/>
    <p:sldId id="404" r:id="rId99"/>
    <p:sldId id="405" r:id="rId100"/>
    <p:sldId id="406" r:id="rId101"/>
    <p:sldId id="407" r:id="rId102"/>
    <p:sldId id="366" r:id="rId103"/>
    <p:sldId id="367" r:id="rId104"/>
    <p:sldId id="368" r:id="rId105"/>
    <p:sldId id="369" r:id="rId106"/>
    <p:sldId id="370" r:id="rId107"/>
    <p:sldId id="371" r:id="rId108"/>
    <p:sldId id="408" r:id="rId109"/>
    <p:sldId id="409" r:id="rId110"/>
    <p:sldId id="372" r:id="rId111"/>
    <p:sldId id="373" r:id="rId112"/>
    <p:sldId id="374" r:id="rId113"/>
    <p:sldId id="375" r:id="rId11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omen's Health" id="{dd559651-451d-4d60-a512-0d367c20b989}">
          <p14:sldIdLst>
            <p14:sldId id="280"/>
            <p14:sldId id="263"/>
            <p14:sldId id="256"/>
            <p14:sldId id="321"/>
            <p14:sldId id="284"/>
            <p14:sldId id="286"/>
            <p14:sldId id="285"/>
            <p14:sldId id="278"/>
            <p14:sldId id="289"/>
            <p14:sldId id="290"/>
            <p14:sldId id="291"/>
            <p14:sldId id="292"/>
            <p14:sldId id="277"/>
            <p14:sldId id="288"/>
            <p14:sldId id="281"/>
            <p14:sldId id="294"/>
          </p14:sldIdLst>
        </p14:section>
        <p14:section name="Mental Health" id="{82801a65-d52d-40d8-8e10-157ef533b127}">
          <p14:sldIdLst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</p14:sldIdLst>
        </p14:section>
        <p14:section name="Metabolic Health" id="{cec7b219-031b-4749-99f1-694c27d9dd3b}">
          <p14:sldIdLst>
            <p14:sldId id="322"/>
            <p14:sldId id="323"/>
            <p14:sldId id="279"/>
            <p14:sldId id="302"/>
            <p14:sldId id="282"/>
            <p14:sldId id="303"/>
            <p14:sldId id="396"/>
            <p14:sldId id="397"/>
            <p14:sldId id="324"/>
            <p14:sldId id="325"/>
            <p14:sldId id="326"/>
            <p14:sldId id="337"/>
            <p14:sldId id="307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</p14:sldIdLst>
        </p14:section>
        <p14:section name="Gastrointestinal Health" id="{5912d39f-a847-4d18-b5a4-34efa025df45}">
          <p14:sldIdLst>
            <p14:sldId id="398"/>
            <p14:sldId id="399"/>
            <p14:sldId id="400"/>
            <p14:sldId id="401"/>
            <p14:sldId id="403"/>
            <p14:sldId id="402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</p14:sldIdLst>
        </p14:section>
        <p14:section name="Immunological Health" id="{a772693b-2521-4bd1-93cb-5aec4b1bf67f}">
          <p14:sldIdLst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</p14:sldIdLst>
        </p14:section>
        <p14:section name="Infant Health" id="{de218785-1f7a-4be1-b76c-5af0686fbaae}">
          <p14:sldIdLst>
            <p14:sldId id="404"/>
            <p14:sldId id="405"/>
            <p14:sldId id="406"/>
            <p14:sldId id="407"/>
            <p14:sldId id="366"/>
            <p14:sldId id="367"/>
            <p14:sldId id="368"/>
            <p14:sldId id="369"/>
            <p14:sldId id="370"/>
            <p14:sldId id="371"/>
          </p14:sldIdLst>
        </p14:section>
        <p14:section name="Dental &amp; Oral Health" id="{6ce7b4db-ec79-44b4-ba4d-b7e859cc6564}">
          <p14:sldIdLst>
            <p14:sldId id="408"/>
            <p14:sldId id="409"/>
            <p14:sldId id="372"/>
            <p14:sldId id="373"/>
            <p14:sldId id="374"/>
            <p14:sldId id="3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竹园 杨" initials="竹杨" lastIdx="0" clrIdx="0"/>
  <p:cmAuthor id="2" name="Jenny Zegler" initials="JZ" lastIdx="0" clrIdx="1"/>
  <p:cmAuthor id="3" name="mmzhu" initials="m" lastIdx="0" clrIdx="2"/>
  <p:cmAuthor id="4" name="Daniel Downer" initials="DD" lastIdx="0" clrIdx="3"/>
  <p:cmAuthor id="5" name="1154921399@qq.com" initials="1" lastIdx="0" clrIdx="4"/>
  <p:cmAuthor id="6" name="作者" initials="A" lastIdx="0" clrIdx="5"/>
  <p:cmAuthor id="7" name="11986" initials="1" lastIdx="0" clrIdx="6"/>
  <p:cmAuthor id="8" name="未知用户23" initials="未" lastIdx="0" clrIdx="7"/>
  <p:cmAuthor id="9" name="guoxiaojuan" initials="g" lastIdx="0" clrIdx="8"/>
  <p:cmAuthor id="10" name="surface" initials="s" lastIdx="0" clrIdx="9"/>
  <p:cmAuthor id="11" name="Lyy" initials="L" lastIdx="0" clrIdx="10"/>
  <p:cmAuthor id="12" name="bszhumingming" initials="b" lastIdx="0" clrIdx="11"/>
  <p:cmAuthor id="13" name="未知用户28" initials="未" lastIdx="0" clrIdx="12"/>
  <p:cmAuthor id="14" name="Microsoft 帐户" initials="M帐" lastIdx="0" clrIdx="13"/>
  <p:cmAuthor id="15" name="未知用户26" initials="未" lastIdx="0" clrIdx="14"/>
  <p:cmAuthor id="16" name="ChinaUser" initials="C" lastIdx="0" clrIdx="15"/>
  <p:cmAuthor id="17" name="qwert" initials="q" lastIdx="0" clrIdx="16"/>
  <p:cmAuthor id="18" name="姜伟光" initials="姜" lastIdx="0" clrIdx="17"/>
  <p:cmAuthor id="19" name="未知用户16" initials="未" lastIdx="0" clrIdx="18"/>
  <p:cmAuthor id="20" name="Dohn" initials="D" lastIdx="0" clrIdx="19"/>
  <p:cmAuthor id="21" name="华为" initials="华" lastIdx="0" clrIdx="20"/>
  <p:cmAuthor id="22" name="东休" initials="东" lastIdx="0" clrIdx="21"/>
  <p:cmAuthor id="23" name="岳文甲" initials="岳" lastIdx="0" clrIdx="22"/>
  <p:cmAuthor id="24" name="cfjxx" initials="c" lastIdx="0" clrIdx="23"/>
  <p:cmAuthor id="25" name="91huhang" initials="9" lastIdx="0" clrIdx="24"/>
  <p:cmAuthor id="26" name="AutoBVT" initials="A" lastIdx="0" clrIdx="25"/>
  <p:cmAuthor id="27" name="djz" initials="d" lastIdx="0" clrIdx="26"/>
  <p:cmAuthor id="28" name="Athena" initials="A" lastIdx="0" clrIdx="27"/>
  <p:cmAuthor id="29" name="tao yan" initials="ty" lastIdx="0" clrIdx="28"/>
  <p:cmAuthor id="30" name="周明" initials="周" lastIdx="0" clrIdx="29"/>
  <p:cmAuthor id="31" name="YC" initials="Y" lastIdx="0" clrIdx="30"/>
  <p:cmAuthor id="32" name="未知用户1" initials="未" lastIdx="0" clrIdx="31"/>
  <p:cmAuthor id="33" name="meixin hu" initials="m" lastIdx="0" clrIdx="32"/>
  <p:cmAuthor id="34" name="Saunter" initials="S" lastIdx="0" clrIdx="33"/>
  <p:cmAuthor id="35" name="王瑶" initials="王" lastIdx="0" clrIdx="34"/>
  <p:cmAuthor id="36" name="Lenovo" initials="L" lastIdx="0" clrIdx="35"/>
  <p:cmAuthor id="37" name="Redeker, Yolanda" initials="R" lastIdx="0" clrIdx="36"/>
  <p:cmAuthor id="38" name="Tseng, Melanie" initials="T" lastIdx="0" clrIdx="37"/>
  <p:cmAuthor id="39" name="Tao, Sherry Sitong" initials="TSS" lastIdx="0" clrIdx="38"/>
  <p:cmAuthor id="40" name="杨素雯" initials="杨" lastIdx="0" clrIdx="39"/>
  <p:cmAuthor id="41" name="hj" initials="h" lastIdx="0" clrIdx="40"/>
  <p:cmAuthor id="42" name="IKKI" initials="I" lastIdx="0" clrIdx="41"/>
  <p:cmAuthor id="43" name="bob kang" initials="bk" lastIdx="0" clrIdx="42"/>
  <p:cmAuthor id="44" name="未知用户7" initials="未" lastIdx="0" clrIdx="43"/>
  <p:cmAuthor id="45" name="未知用户8" initials="未" lastIdx="0" clrIdx="44"/>
  <p:cmAuthor id="46" name="Mia Vida Villanueva" initials="M" lastIdx="0" clrIdx="45"/>
  <p:cmAuthor id="47" name="林雪" initials="linxue" lastIdx="0" clrIdx="46"/>
  <p:cmAuthor id="48" name="庞尔慧" initials="庞" lastIdx="0" clrIdx="47"/>
  <p:cmAuthor id="49" name="XMY" initials="X" lastIdx="0" clrIdx="48"/>
  <p:cmAuthor id="50" name="xmy" initials="x" lastIdx="0" clrIdx="49"/>
  <p:cmAuthor id="51" name="wum20" initials="w" lastIdx="0" clrIdx="50"/>
  <p:cmAuthor id="52" name="武敏" initials="武" lastIdx="0" clrIdx="51"/>
  <p:cmAuthor id="53" name="ZYSR-XY" initials="Z" lastIdx="0" clrIdx="52"/>
  <p:cmAuthor id="54" name="曾阿婷" initials="曾" lastIdx="0" clrIdx="53"/>
  <p:cmAuthor id="55" name="wumin" initials="w" lastIdx="0" clrIdx="54"/>
  <p:cmAuthor id="56" name="pc" initials="p" lastIdx="0" clrIdx="55"/>
  <p:cmAuthor id="57" name="袁缘" initials="袁" lastIdx="0" clrIdx="56"/>
  <p:cmAuthor id="58" name="song song" initials="s" lastIdx="0" clrIdx="57"/>
  <p:cmAuthor id="59" name="未知用户4" initials="未" lastIdx="0" clrIdx="58"/>
  <p:cmAuthor id="60" name="陈艳" initials="陈" lastIdx="0" clrIdx="59"/>
  <p:cmAuthor id="61" name="李飞" initials="李飞" lastIdx="0" clrIdx="60"/>
  <p:cmAuthor id="62" name="ting yue" initials="t" lastIdx="0" clrIdx="61"/>
  <p:cmAuthor id="63" name=" " initials=" " lastIdx="0" clrIdx="62"/>
  <p:cmAuthor id="64" name="万户网络" initials="万" lastIdx="0" clrIdx="63"/>
  <p:cmAuthor id="65" name="david bin" initials="d" lastIdx="0" clrIdx="64"/>
  <p:cmAuthor id="66" name="MLOONG" initials="M" lastIdx="0" clrIdx="65"/>
  <p:cmAuthor id="67" name="未知用户17" initials="未" lastIdx="0" clrIdx="66"/>
  <p:cmAuthor id="68" name="未知用户5" initials="未" lastIdx="0" clrIdx="67"/>
  <p:cmAuthor id="69" name="未知用户6" initials="未" lastIdx="0" clrIdx="68"/>
  <p:cmAuthor id="70" name="未知用户10" initials="未" lastIdx="0" clrIdx="69"/>
  <p:cmAuthor id="71" name="未知用户15" initials="未" lastIdx="0" clrIdx="70"/>
  <p:cmAuthor id="72" name="未知用户20" initials="未" lastIdx="0" clrIdx="71"/>
  <p:cmAuthor id="73" name="未知用户21" initials="未" lastIdx="0" clrIdx="72"/>
  <p:cmAuthor id="74" name="未知用户13" initials="未" lastIdx="0" clrIdx="73"/>
  <p:cmAuthor id="75" name="Liu Dong" initials="L" lastIdx="0" clrIdx="74"/>
  <p:cmAuthor id="76" name="Zhao Jing" initials="Z" lastIdx="0" clrIdx="75"/>
  <p:cmAuthor id="77" name="Xin Wang (IB)" initials="X" lastIdx="0" clrIdx="76"/>
  <p:cmAuthor id="78" name="YANQING BAO" initials="Y" lastIdx="0" clrIdx="77"/>
  <p:cmAuthor id="79" name="Haiyang Wang" initials="H" lastIdx="0" clrIdx="78"/>
  <p:cmAuthor id="80" name="未知用户27" initials="未" lastIdx="0" clrIdx="79"/>
  <p:cmAuthor id="81" name="张金龙" initials="张" lastIdx="0" clrIdx="80"/>
  <p:cmAuthor id="82" name="祝惠蓉" initials="祝" lastIdx="0" clrIdx="81"/>
  <p:cmAuthor id="83" name="陈俊奕" initials="陈俊奕" lastIdx="0" clrIdx="82"/>
  <p:cmAuthor id="84" name="宋海锐" initials="宋" lastIdx="0" clrIdx="83"/>
  <p:cmAuthor id="85" name="zhoulifang" initials="z" lastIdx="0" clrIdx="84"/>
  <p:cmAuthor id="86" name="xiaver xiaver" initials="xx" lastIdx="0" clrIdx="85"/>
  <p:cmAuthor id="87" name="zhao tianyi" initials="zt" lastIdx="0" clrIdx="86"/>
  <p:cmAuthor id="88" name="刘 阳春" initials="刘" lastIdx="0" clrIdx="87"/>
  <p:cmAuthor id="89" name="lenovo0" initials="l" lastIdx="0" clrIdx="88"/>
  <p:cmAuthor id="90" name="沈静" initials="沈" lastIdx="0" clrIdx="89"/>
  <p:cmAuthor id="91" name="郭欣萍" initials="郭" lastIdx="0" clrIdx="90"/>
  <p:cmAuthor id="92" name="唐思源" initials="唐" lastIdx="0" clrIdx="91"/>
  <p:cmAuthor id="93" name="何 静" initials="何" lastIdx="0" clrIdx="92"/>
  <p:cmAuthor id="94" name="未知用户32" initials="未" lastIdx="0" clrIdx="93"/>
  <p:cmAuthor id="95" name="sxp" initials="s" lastIdx="0" clrIdx="94"/>
  <p:cmAuthor id="96" name="孟萦" initials="孟" lastIdx="0" clrIdx="95"/>
  <p:cmAuthor id="97" name="彬 罗" initials="彬" lastIdx="0" clrIdx="96"/>
  <p:cmAuthor id="98" name="PC" initials="P" lastIdx="0" clrIdx="97"/>
  <p:cmAuthor id="99" name="localadmin" initials="l" lastIdx="0" clrIdx="98"/>
  <p:cmAuthor id="100" name="ts" initials="t" lastIdx="0" clrIdx="99"/>
  <p:cmAuthor id="101" name="1 mac" initials="1" lastIdx="0" clrIdx="100"/>
  <p:cmAuthor id="102" name="徐 宁" initials="徐" lastIdx="0" clrIdx="101"/>
  <p:cmAuthor id="103" name="Jinyi" initials="J" lastIdx="0" clrIdx="102"/>
  <p:cmAuthor id="104" name="江涛 李" initials="江" lastIdx="0" clrIdx="103"/>
  <p:cmAuthor id="105" name="Zhou Xuanjun" initials="Z" lastIdx="0" clrIdx="104"/>
  <p:cmAuthor id="106" name="但佳" initials="但" lastIdx="0" clrIdx="105"/>
  <p:cmAuthor id="107" name="未知用户3" initials="未" lastIdx="0" clrIdx="106"/>
  <p:cmAuthor id="108" name="W Nic" initials="W" lastIdx="0" clrIdx="107"/>
  <p:cmAuthor id="109" name="李佳" initials="李" lastIdx="0" clrIdx="108"/>
  <p:cmAuthor id="110" name="Microsoft" initials="M" lastIdx="0" clrIdx="109"/>
  <p:cmAuthor id="111" name="黄欣悦" initials="黄" lastIdx="0" clrIdx="110"/>
  <p:cmAuthor id="112" name="Zhou, Jane Ye" initials="Z" lastIdx="0" clrIdx="111"/>
  <p:cmAuthor id="113" name="Ma, Jun A." initials="M" lastIdx="0" clrIdx="112"/>
  <p:cmAuthor id="114" name="Doris Tan" initials="D" lastIdx="0" clrIdx="113"/>
  <p:cmAuthor id="115" name="dingyuemei" initials="d" lastIdx="0" clrIdx="114"/>
  <p:cmAuthor id="116" name="冯智强" initials="冯" lastIdx="0" clrIdx="115"/>
  <p:cmAuthor id="117" name="Zhou, Joey (IBD)" initials="Z" lastIdx="0" clrIdx="116"/>
  <p:cmAuthor id="118" name="孙运海" initials="孙" lastIdx="0" clrIdx="117"/>
  <p:cmAuthor id="119" name="浩 陈" initials="浩" lastIdx="0" clrIdx="118"/>
  <p:cmAuthor id="120" name="刘百灵" initials="刘" lastIdx="0" clrIdx="119"/>
  <p:cmAuthor id="121" name="未知用户33" initials="未" lastIdx="0" clrIdx="120"/>
  <p:cmAuthor id="122" name="Microsoft Office 用户" initials="M" lastIdx="0" clrIdx="121"/>
  <p:cmAuthor id="123" name="苗茜" initials="苗" lastIdx="0" clrIdx="122"/>
  <p:cmAuthor id="124" name="Ms" initials="M" lastIdx="0" clrIdx="123"/>
  <p:cmAuthor id="125" name="Franca, Ryan {MDAO~Basel}" initials="F" lastIdx="0" clrIdx="124"/>
  <p:cmAuthor id="126" name="李传波" initials="李" lastIdx="0" clrIdx="125"/>
  <p:cmAuthor id="127" name="45383746@qq.com" initials="4" lastIdx="0" clrIdx="126"/>
  <p:cmAuthor id="128" name="hauk guan" initials="h" lastIdx="0" clrIdx="127"/>
  <p:cmAuthor id="129" name="sierra" initials="s" lastIdx="0" clrIdx="128"/>
  <p:cmAuthor id="130" name="钱文南" initials="z" lastIdx="0" clrIdx="129"/>
  <p:cmAuthor id="131" name="Joy HL Sang" initials="J" lastIdx="0" clrIdx="130"/>
  <p:cmAuthor id="132" name="MC SYSTEM" initials="M" lastIdx="0" clrIdx="131"/>
  <p:cmAuthor id="133" name="spring_ren" initials="s" lastIdx="0" clrIdx="132"/>
  <p:cmAuthor id="134" name="李璐---寿险总公司营销管理部" initials="李" lastIdx="0" clrIdx="133"/>
  <p:cmAuthor id="135" name="xuqing" initials="x" lastIdx="0" clrIdx="134"/>
  <p:cmAuthor id="136" name="王顶" initials="王" lastIdx="0" clrIdx="135"/>
  <p:cmAuthor id="137" name="陈稀睿" initials="陈" lastIdx="0" clrIdx="136"/>
  <p:cmAuthor id="138" name="周峻峰" initials="周" lastIdx="0" clrIdx="137"/>
  <p:cmAuthor id="139" name="吴成" initials="吴" lastIdx="0" clrIdx="138"/>
  <p:cmAuthor id="140" name="王美娜" initials="王" lastIdx="0" clrIdx="139"/>
  <p:cmAuthor id="141" name="WPS_1524381688" initials="W" lastIdx="0" clrIdx="140"/>
  <p:cmAuthor id="142" name="Q Q" initials="Q" lastIdx="0" clrIdx="141"/>
  <p:cmAuthor id="143" name="应用技术-刘丽泰" initials="应用技术-刘丽泰" lastIdx="0" clrIdx="142"/>
  <p:cmAuthor id="144" name="尹波" initials="尹" lastIdx="0" clrIdx="143"/>
  <p:cmAuthor id="145" name="Elfie" initials="E" lastIdx="0" clrIdx="144"/>
  <p:cmAuthor id="146" name="杨奇" initials="杨" lastIdx="0" clrIdx="145"/>
  <p:cmAuthor id="147" name="陈晨" initials="陈" lastIdx="0" clrIdx="146"/>
  <p:cmAuthor id="148" name="qian'xiang" initials="q" lastIdx="0" clrIdx="147"/>
  <p:cmAuthor id="149" name="aileen" initials="a" lastIdx="0" clrIdx="148"/>
  <p:cmAuthor id="150" name="陈喆" initials="陈" lastIdx="0" clrIdx="149"/>
  <p:cmAuthor id="151" name="yubaoquan" initials="y" lastIdx="0" clrIdx="150"/>
  <p:cmAuthor id="152" name="未知用户2" initials="未" lastIdx="0" clrIdx="151"/>
  <p:cmAuthor id="153" name="张建慧" initials="张" lastIdx="0" clrIdx="152"/>
  <p:cmAuthor id="154" name="微软用户" initials="微" lastIdx="0" clrIdx="153"/>
  <p:cmAuthor id="155" name="李辉" initials="李" lastIdx="0" clrIdx="154"/>
  <p:cmAuthor id="156" name="Peter Pan" initials="P" lastIdx="0" clrIdx="155"/>
  <p:cmAuthor id="157" name="董耀辉" initials="董" lastIdx="0" clrIdx="156"/>
  <p:cmAuthor id="158" name="汪铃林" initials="汪" lastIdx="0" clrIdx="157"/>
  <p:cmAuthor id="159" name="落叶伤悲" initials="落" lastIdx="0" clrIdx="158"/>
  <p:cmAuthor id="160" name="冯晓丽" initials="冯" lastIdx="0" clrIdx="159"/>
  <p:cmAuthor id="161" name="惠普" initials="惠" lastIdx="0" clrIdx="160"/>
  <p:cmAuthor id="162" name="清风明月" initials="清" lastIdx="0" clrIdx="161"/>
  <p:cmAuthor id="163" name="86132" initials="8" lastIdx="0" clrIdx="162"/>
  <p:cmAuthor id="164" name="zhumingming" initials="z" lastIdx="0" clrIdx="163"/>
  <p:cmAuthor id="165" name="mzh" initials="m" lastIdx="0" clrIdx="164"/>
  <p:cmAuthor id="166" name="WLL" initials="authorId_305480479" lastIdx="0" clrIdx="165"/>
  <p:cmAuthor id="167" name="WPS_1679281038" initials="W" lastIdx="0" clrIdx="166"/>
  <p:cmAuthor id="168" name="安娜 胡" initials="安胡" lastIdx="0" clrIdx="167"/>
  <p:cmAuthor id="169" name="Windows 用户" initials="W用" lastIdx="0" clrIdx="168"/>
  <p:cmAuthor id="170" name="陌上花开1420630668" initials="陌" lastIdx="0" clrIdx="169"/>
  <p:cmAuthor id="171" name="PINA PI" initials="PP" lastIdx="0" clrIdx="170"/>
  <p:cmAuthor id="172" name="骆倩怡_Znauj26B" initials="authorId_382814100" lastIdx="0" clrIdx="171"/>
  <p:cmAuthor id="173" name="Administrator" initials="A" lastIdx="0" clrIdx="172"/>
  <p:cmAuthor id="174" name="Woozie00" initials="W" lastIdx="0" clrIdx="173"/>
  <p:cmAuthor id="175" name="邦 张" initials="邦张" lastIdx="0" clrIdx="174"/>
  <p:cmAuthor id="176" name="1206988966@qq.com" initials="1" lastIdx="0" clrIdx="175"/>
  <p:cmAuthor id="177" name="李晓梦" initials="李晓梦" lastIdx="0" clrIdx="176"/>
  <p:cmAuthor id="178" name="倾听风的声音" initials="倾" lastIdx="0" clrIdx="177"/>
  <p:cmAuthor id="179" name="春歌" initials="春" lastIdx="0" clrIdx="178"/>
  <p:cmAuthor id="180" name="应用技术部-张弛" initials="应用技术部-张弛" lastIdx="0" clrIdx="179"/>
  <p:cmAuthor id="181" name="ZC" initials="Z" lastIdx="0" clrIdx="18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9E1C51"/>
    <a:srgbClr val="AF3014"/>
    <a:srgbClr val="234423"/>
    <a:srgbClr val="8B1A48"/>
    <a:srgbClr val="9C1C50"/>
    <a:srgbClr val="AB1C51"/>
    <a:srgbClr val="EB9BAA"/>
    <a:srgbClr val="EEABB7"/>
    <a:srgbClr val="E68597"/>
    <a:srgbClr val="053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52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71.xml"/><Relationship Id="rId98" Type="http://schemas.openxmlformats.org/officeDocument/2006/relationships/slide" Target="slides/slide70.xml"/><Relationship Id="rId97" Type="http://schemas.openxmlformats.org/officeDocument/2006/relationships/slide" Target="slides/slide69.xml"/><Relationship Id="rId96" Type="http://schemas.openxmlformats.org/officeDocument/2006/relationships/slide" Target="slides/slide68.xml"/><Relationship Id="rId95" Type="http://schemas.openxmlformats.org/officeDocument/2006/relationships/slide" Target="slides/slide67.xml"/><Relationship Id="rId94" Type="http://schemas.openxmlformats.org/officeDocument/2006/relationships/slide" Target="slides/slide66.xml"/><Relationship Id="rId93" Type="http://schemas.openxmlformats.org/officeDocument/2006/relationships/slide" Target="slides/slide65.xml"/><Relationship Id="rId92" Type="http://schemas.openxmlformats.org/officeDocument/2006/relationships/slide" Target="slides/slide64.xml"/><Relationship Id="rId91" Type="http://schemas.openxmlformats.org/officeDocument/2006/relationships/slide" Target="slides/slide63.xml"/><Relationship Id="rId90" Type="http://schemas.openxmlformats.org/officeDocument/2006/relationships/slide" Target="slides/slide62.xml"/><Relationship Id="rId9" Type="http://schemas.openxmlformats.org/officeDocument/2006/relationships/slideMaster" Target="slideMasters/slideMaster8.xml"/><Relationship Id="rId89" Type="http://schemas.openxmlformats.org/officeDocument/2006/relationships/slide" Target="slides/slide61.xml"/><Relationship Id="rId88" Type="http://schemas.openxmlformats.org/officeDocument/2006/relationships/slide" Target="slides/slide60.xml"/><Relationship Id="rId87" Type="http://schemas.openxmlformats.org/officeDocument/2006/relationships/slide" Target="slides/slide59.xml"/><Relationship Id="rId86" Type="http://schemas.openxmlformats.org/officeDocument/2006/relationships/slide" Target="slides/slide58.xml"/><Relationship Id="rId85" Type="http://schemas.openxmlformats.org/officeDocument/2006/relationships/slide" Target="slides/slide57.xml"/><Relationship Id="rId84" Type="http://schemas.openxmlformats.org/officeDocument/2006/relationships/slide" Target="slides/slide56.xml"/><Relationship Id="rId83" Type="http://schemas.openxmlformats.org/officeDocument/2006/relationships/slide" Target="slides/slide55.xml"/><Relationship Id="rId82" Type="http://schemas.openxmlformats.org/officeDocument/2006/relationships/slide" Target="slides/slide54.xml"/><Relationship Id="rId81" Type="http://schemas.openxmlformats.org/officeDocument/2006/relationships/slide" Target="slides/slide53.xml"/><Relationship Id="rId80" Type="http://schemas.openxmlformats.org/officeDocument/2006/relationships/slide" Target="slides/slide52.xml"/><Relationship Id="rId8" Type="http://schemas.openxmlformats.org/officeDocument/2006/relationships/slideMaster" Target="slideMasters/slideMaster7.xml"/><Relationship Id="rId79" Type="http://schemas.openxmlformats.org/officeDocument/2006/relationships/slide" Target="slides/slide51.xml"/><Relationship Id="rId78" Type="http://schemas.openxmlformats.org/officeDocument/2006/relationships/slide" Target="slides/slide50.xml"/><Relationship Id="rId77" Type="http://schemas.openxmlformats.org/officeDocument/2006/relationships/slide" Target="slides/slide49.xml"/><Relationship Id="rId76" Type="http://schemas.openxmlformats.org/officeDocument/2006/relationships/slide" Target="slides/slide48.xml"/><Relationship Id="rId75" Type="http://schemas.openxmlformats.org/officeDocument/2006/relationships/slide" Target="slides/slide47.xml"/><Relationship Id="rId74" Type="http://schemas.openxmlformats.org/officeDocument/2006/relationships/slide" Target="slides/slide46.xml"/><Relationship Id="rId73" Type="http://schemas.openxmlformats.org/officeDocument/2006/relationships/slide" Target="slides/slide45.xml"/><Relationship Id="rId72" Type="http://schemas.openxmlformats.org/officeDocument/2006/relationships/slide" Target="slides/slide44.xml"/><Relationship Id="rId71" Type="http://schemas.openxmlformats.org/officeDocument/2006/relationships/slide" Target="slides/slide43.xml"/><Relationship Id="rId70" Type="http://schemas.openxmlformats.org/officeDocument/2006/relationships/slide" Target="slides/slide42.xml"/><Relationship Id="rId7" Type="http://schemas.openxmlformats.org/officeDocument/2006/relationships/slideMaster" Target="slideMasters/slideMaster6.xml"/><Relationship Id="rId69" Type="http://schemas.openxmlformats.org/officeDocument/2006/relationships/slide" Target="slides/slide41.xml"/><Relationship Id="rId68" Type="http://schemas.openxmlformats.org/officeDocument/2006/relationships/slide" Target="slides/slide40.xml"/><Relationship Id="rId67" Type="http://schemas.openxmlformats.org/officeDocument/2006/relationships/slide" Target="slides/slide39.xml"/><Relationship Id="rId66" Type="http://schemas.openxmlformats.org/officeDocument/2006/relationships/slide" Target="slides/slide38.xml"/><Relationship Id="rId65" Type="http://schemas.openxmlformats.org/officeDocument/2006/relationships/slide" Target="slides/slide37.xml"/><Relationship Id="rId64" Type="http://schemas.openxmlformats.org/officeDocument/2006/relationships/slide" Target="slides/slide36.xml"/><Relationship Id="rId63" Type="http://schemas.openxmlformats.org/officeDocument/2006/relationships/slide" Target="slides/slide35.xml"/><Relationship Id="rId62" Type="http://schemas.openxmlformats.org/officeDocument/2006/relationships/slide" Target="slides/slide34.xml"/><Relationship Id="rId61" Type="http://schemas.openxmlformats.org/officeDocument/2006/relationships/slide" Target="slides/slide33.xml"/><Relationship Id="rId60" Type="http://schemas.openxmlformats.org/officeDocument/2006/relationships/slide" Target="slides/slide32.xml"/><Relationship Id="rId6" Type="http://schemas.openxmlformats.org/officeDocument/2006/relationships/slideMaster" Target="slideMasters/slideMaster5.xml"/><Relationship Id="rId59" Type="http://schemas.openxmlformats.org/officeDocument/2006/relationships/slide" Target="slides/slide31.xml"/><Relationship Id="rId58" Type="http://schemas.openxmlformats.org/officeDocument/2006/relationships/slide" Target="slides/slide30.xml"/><Relationship Id="rId57" Type="http://schemas.openxmlformats.org/officeDocument/2006/relationships/slide" Target="slides/slide29.xml"/><Relationship Id="rId56" Type="http://schemas.openxmlformats.org/officeDocument/2006/relationships/slide" Target="slides/slide28.xml"/><Relationship Id="rId55" Type="http://schemas.openxmlformats.org/officeDocument/2006/relationships/slide" Target="slides/slide27.xml"/><Relationship Id="rId54" Type="http://schemas.openxmlformats.org/officeDocument/2006/relationships/slide" Target="slides/slide26.xml"/><Relationship Id="rId53" Type="http://schemas.openxmlformats.org/officeDocument/2006/relationships/slide" Target="slides/slide25.xml"/><Relationship Id="rId52" Type="http://schemas.openxmlformats.org/officeDocument/2006/relationships/slide" Target="slides/slide24.xml"/><Relationship Id="rId51" Type="http://schemas.openxmlformats.org/officeDocument/2006/relationships/slide" Target="slides/slide23.xml"/><Relationship Id="rId50" Type="http://schemas.openxmlformats.org/officeDocument/2006/relationships/slide" Target="slides/slide22.xml"/><Relationship Id="rId5" Type="http://schemas.openxmlformats.org/officeDocument/2006/relationships/slideMaster" Target="slideMasters/slideMaster4.xml"/><Relationship Id="rId49" Type="http://schemas.openxmlformats.org/officeDocument/2006/relationships/slide" Target="slides/slide21.xml"/><Relationship Id="rId48" Type="http://schemas.openxmlformats.org/officeDocument/2006/relationships/slide" Target="slides/slide20.xml"/><Relationship Id="rId47" Type="http://schemas.openxmlformats.org/officeDocument/2006/relationships/slide" Target="slides/slide19.xml"/><Relationship Id="rId46" Type="http://schemas.openxmlformats.org/officeDocument/2006/relationships/slide" Target="slides/slide18.xml"/><Relationship Id="rId45" Type="http://schemas.openxmlformats.org/officeDocument/2006/relationships/slide" Target="slides/slide17.xml"/><Relationship Id="rId44" Type="http://schemas.openxmlformats.org/officeDocument/2006/relationships/slide" Target="slides/slide16.xml"/><Relationship Id="rId43" Type="http://schemas.openxmlformats.org/officeDocument/2006/relationships/slide" Target="slides/slide15.xml"/><Relationship Id="rId42" Type="http://schemas.openxmlformats.org/officeDocument/2006/relationships/slide" Target="slides/slide14.xml"/><Relationship Id="rId41" Type="http://schemas.openxmlformats.org/officeDocument/2006/relationships/slide" Target="slides/slide13.xml"/><Relationship Id="rId40" Type="http://schemas.openxmlformats.org/officeDocument/2006/relationships/slide" Target="slides/slide12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11.xml"/><Relationship Id="rId38" Type="http://schemas.openxmlformats.org/officeDocument/2006/relationships/slide" Target="slides/slide10.xml"/><Relationship Id="rId37" Type="http://schemas.openxmlformats.org/officeDocument/2006/relationships/slide" Target="slides/slide9.xml"/><Relationship Id="rId36" Type="http://schemas.openxmlformats.org/officeDocument/2006/relationships/slide" Target="slides/slide8.xml"/><Relationship Id="rId35" Type="http://schemas.openxmlformats.org/officeDocument/2006/relationships/slide" Target="slides/slide7.xml"/><Relationship Id="rId34" Type="http://schemas.openxmlformats.org/officeDocument/2006/relationships/slide" Target="slides/slide6.xml"/><Relationship Id="rId33" Type="http://schemas.openxmlformats.org/officeDocument/2006/relationships/slide" Target="slides/slide5.xml"/><Relationship Id="rId32" Type="http://schemas.openxmlformats.org/officeDocument/2006/relationships/slide" Target="slides/slide4.xml"/><Relationship Id="rId31" Type="http://schemas.openxmlformats.org/officeDocument/2006/relationships/slide" Target="slides/slide3.xml"/><Relationship Id="rId30" Type="http://schemas.openxmlformats.org/officeDocument/2006/relationships/notesMaster" Target="notesMasters/notesMaster1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.xml"/><Relationship Id="rId28" Type="http://schemas.openxmlformats.org/officeDocument/2006/relationships/slide" Target="slides/slide1.xml"/><Relationship Id="rId27" Type="http://schemas.openxmlformats.org/officeDocument/2006/relationships/slideMaster" Target="slideMasters/slideMaster26.xml"/><Relationship Id="rId26" Type="http://schemas.openxmlformats.org/officeDocument/2006/relationships/slideMaster" Target="slideMasters/slideMaster25.xml"/><Relationship Id="rId25" Type="http://schemas.openxmlformats.org/officeDocument/2006/relationships/slideMaster" Target="slideMasters/slideMaster24.xml"/><Relationship Id="rId24" Type="http://schemas.openxmlformats.org/officeDocument/2006/relationships/slideMaster" Target="slideMasters/slideMaster23.xml"/><Relationship Id="rId23" Type="http://schemas.openxmlformats.org/officeDocument/2006/relationships/slideMaster" Target="slideMasters/slideMaster22.xml"/><Relationship Id="rId22" Type="http://schemas.openxmlformats.org/officeDocument/2006/relationships/slideMaster" Target="slideMasters/slideMaster21.xml"/><Relationship Id="rId21" Type="http://schemas.openxmlformats.org/officeDocument/2006/relationships/slideMaster" Target="slideMasters/slideMaster20.xml"/><Relationship Id="rId20" Type="http://schemas.openxmlformats.org/officeDocument/2006/relationships/slideMaster" Target="slideMasters/slideMaster19.xml"/><Relationship Id="rId2" Type="http://schemas.openxmlformats.org/officeDocument/2006/relationships/theme" Target="theme/theme1.xml"/><Relationship Id="rId19" Type="http://schemas.openxmlformats.org/officeDocument/2006/relationships/slideMaster" Target="slideMasters/slideMaster18.xml"/><Relationship Id="rId18" Type="http://schemas.openxmlformats.org/officeDocument/2006/relationships/slideMaster" Target="slideMasters/slideMaster17.xml"/><Relationship Id="rId17" Type="http://schemas.openxmlformats.org/officeDocument/2006/relationships/slideMaster" Target="slideMasters/slideMaster16.xml"/><Relationship Id="rId16" Type="http://schemas.openxmlformats.org/officeDocument/2006/relationships/slideMaster" Target="slideMasters/slideMaster15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9" Type="http://schemas.openxmlformats.org/officeDocument/2006/relationships/commentAuthors" Target="commentAuthors.xml"/><Relationship Id="rId118" Type="http://schemas.openxmlformats.org/officeDocument/2006/relationships/tableStyles" Target="tableStyles.xml"/><Relationship Id="rId117" Type="http://schemas.openxmlformats.org/officeDocument/2006/relationships/viewProps" Target="viewProps.xml"/><Relationship Id="rId116" Type="http://schemas.openxmlformats.org/officeDocument/2006/relationships/presProps" Target="presProps.xml"/><Relationship Id="rId115" Type="http://schemas.openxmlformats.org/officeDocument/2006/relationships/handoutMaster" Target="handoutMasters/handoutMaster1.xml"/><Relationship Id="rId114" Type="http://schemas.openxmlformats.org/officeDocument/2006/relationships/slide" Target="slides/slide86.xml"/><Relationship Id="rId113" Type="http://schemas.openxmlformats.org/officeDocument/2006/relationships/slide" Target="slides/slide85.xml"/><Relationship Id="rId112" Type="http://schemas.openxmlformats.org/officeDocument/2006/relationships/slide" Target="slides/slide84.xml"/><Relationship Id="rId111" Type="http://schemas.openxmlformats.org/officeDocument/2006/relationships/slide" Target="slides/slide83.xml"/><Relationship Id="rId110" Type="http://schemas.openxmlformats.org/officeDocument/2006/relationships/slide" Target="slides/slide82.xml"/><Relationship Id="rId11" Type="http://schemas.openxmlformats.org/officeDocument/2006/relationships/slideMaster" Target="slideMasters/slideMaster10.xml"/><Relationship Id="rId109" Type="http://schemas.openxmlformats.org/officeDocument/2006/relationships/slide" Target="slides/slide81.xml"/><Relationship Id="rId108" Type="http://schemas.openxmlformats.org/officeDocument/2006/relationships/slide" Target="slides/slide80.xml"/><Relationship Id="rId107" Type="http://schemas.openxmlformats.org/officeDocument/2006/relationships/slide" Target="slides/slide79.xml"/><Relationship Id="rId106" Type="http://schemas.openxmlformats.org/officeDocument/2006/relationships/slide" Target="slides/slide78.xml"/><Relationship Id="rId105" Type="http://schemas.openxmlformats.org/officeDocument/2006/relationships/slide" Target="slides/slide77.xml"/><Relationship Id="rId104" Type="http://schemas.openxmlformats.org/officeDocument/2006/relationships/slide" Target="slides/slide76.xml"/><Relationship Id="rId103" Type="http://schemas.openxmlformats.org/officeDocument/2006/relationships/slide" Target="slides/slide75.xml"/><Relationship Id="rId102" Type="http://schemas.openxmlformats.org/officeDocument/2006/relationships/slide" Target="slides/slide74.xml"/><Relationship Id="rId101" Type="http://schemas.openxmlformats.org/officeDocument/2006/relationships/slide" Target="slides/slide73.xml"/><Relationship Id="rId100" Type="http://schemas.openxmlformats.org/officeDocument/2006/relationships/slide" Target="slides/slide72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svg>
</file>

<file path=ppt/media/image100.png>
</file>

<file path=ppt/media/image101.png>
</file>

<file path=ppt/media/image103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svg>
</file>

<file path=ppt/media/image113.png>
</file>

<file path=ppt/media/image114.jpeg>
</file>

<file path=ppt/media/image115.png>
</file>

<file path=ppt/media/image116.png>
</file>

<file path=ppt/media/image117.png>
</file>

<file path=ppt/media/image118.png>
</file>

<file path=ppt/media/image119.png>
</file>

<file path=ppt/media/image12.sv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jpe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tiff>
</file>

<file path=ppt/media/image135.tiff>
</file>

<file path=ppt/media/image136.tiff>
</file>

<file path=ppt/media/image137.png>
</file>

<file path=ppt/media/image138.png>
</file>

<file path=ppt/media/image139.png>
</file>

<file path=ppt/media/image14.svg>
</file>

<file path=ppt/media/image140.png>
</file>

<file path=ppt/media/image141.png>
</file>

<file path=ppt/media/image142.png>
</file>

<file path=ppt/media/image143.svg>
</file>

<file path=ppt/media/image144.png>
</file>

<file path=ppt/media/image148.png>
</file>

<file path=ppt/media/image15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sv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7.png>
</file>

<file path=ppt/media/image171.tiff>
</file>

<file path=ppt/media/image172.png>
</file>

<file path=ppt/media/image173.png>
</file>

<file path=ppt/media/image175.png>
</file>

<file path=ppt/media/image176.png>
</file>

<file path=ppt/media/image177.png>
</file>

<file path=ppt/media/image178.png>
</file>

<file path=ppt/media/image179.png>
</file>

<file path=ppt/media/image18.svg>
</file>

<file path=ppt/media/image180.png>
</file>

<file path=ppt/media/image181.png>
</file>

<file path=ppt/media/image182.png>
</file>

<file path=ppt/media/image183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svg>
</file>

<file path=ppt/media/image36.svg>
</file>

<file path=ppt/media/image37.svg>
</file>

<file path=ppt/media/image38.svg>
</file>

<file path=ppt/media/image39.svg>
</file>

<file path=ppt/media/image4.png>
</file>

<file path=ppt/media/image40.svg>
</file>

<file path=ppt/media/image41.svg>
</file>

<file path=ppt/media/image42.svg>
</file>

<file path=ppt/media/image43.svg>
</file>

<file path=ppt/media/image44.svg>
</file>

<file path=ppt/media/image45.svg>
</file>

<file path=ppt/media/image46.svg>
</file>

<file path=ppt/media/image47.svg>
</file>

<file path=ppt/media/image48.svg>
</file>

<file path=ppt/media/image49.jpeg>
</file>

<file path=ppt/media/image5.png>
</file>

<file path=ppt/media/image50.png>
</file>

<file path=ppt/media/image51.svg>
</file>

<file path=ppt/media/image52.svg>
</file>

<file path=ppt/media/image53.svg>
</file>

<file path=ppt/media/image54.svg>
</file>

<file path=ppt/media/image55.svg>
</file>

<file path=ppt/media/image56.svg>
</file>

<file path=ppt/media/image57.svg>
</file>

<file path=ppt/media/image58.svg>
</file>

<file path=ppt/media/image59.svg>
</file>

<file path=ppt/media/image6.png>
</file>

<file path=ppt/media/image60.svg>
</file>

<file path=ppt/media/image61.svg>
</file>

<file path=ppt/media/image62.svg>
</file>

<file path=ppt/media/image63.svg>
</file>

<file path=ppt/media/image64.svg>
</file>

<file path=ppt/media/image65.png>
</file>

<file path=ppt/media/image66.png>
</file>

<file path=ppt/media/image67.png>
</file>

<file path=ppt/media/image68.svg>
</file>

<file path=ppt/media/image69.png>
</file>

<file path=ppt/media/image7.png>
</file>

<file path=ppt/media/image70.png>
</file>

<file path=ppt/media/image71.png>
</file>

<file path=ppt/media/image72.sv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3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4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5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6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7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8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jpeg"/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9.xml"/></Relationships>
</file>

<file path=ppt/slideLayouts/_rels/slideLayout1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3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4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5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6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7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8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0.xml"/></Relationships>
</file>

<file path=ppt/slideLayouts/_rels/slideLayout12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3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4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0.xml"/></Relationships>
</file>

<file path=ppt/slideLayouts/_rels/slideLayout13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5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6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7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8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image" Target="../media/image6.png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tags" Target="../tags/tag1.xml"/><Relationship Id="rId3" Type="http://schemas.openxmlformats.org/officeDocument/2006/relationships/image" Target="../media/image51.svg"/><Relationship Id="rId2" Type="http://schemas.openxmlformats.org/officeDocument/2006/relationships/image" Target="../media/image21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11.xml"/></Relationships>
</file>

<file path=ppt/slideLayouts/_rels/slideLayout143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image" Target="../media/image6.png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tags" Target="../tags/tag2.xml"/><Relationship Id="rId3" Type="http://schemas.openxmlformats.org/officeDocument/2006/relationships/image" Target="../media/image52.svg"/><Relationship Id="rId2" Type="http://schemas.openxmlformats.org/officeDocument/2006/relationships/image" Target="../media/image23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11.xml"/></Relationships>
</file>

<file path=ppt/slideLayouts/_rels/slideLayout144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image" Target="../media/image6.png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tags" Target="../tags/tag3.xml"/><Relationship Id="rId3" Type="http://schemas.openxmlformats.org/officeDocument/2006/relationships/image" Target="../media/image53.svg"/><Relationship Id="rId2" Type="http://schemas.openxmlformats.org/officeDocument/2006/relationships/image" Target="../media/image25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11.xml"/></Relationships>
</file>

<file path=ppt/slideLayouts/_rels/slideLayout145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image" Target="../media/image6.png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tags" Target="../tags/tag4.xml"/><Relationship Id="rId3" Type="http://schemas.openxmlformats.org/officeDocument/2006/relationships/image" Target="../media/image54.svg"/><Relationship Id="rId2" Type="http://schemas.openxmlformats.org/officeDocument/2006/relationships/image" Target="../media/image2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11.xml"/></Relationships>
</file>

<file path=ppt/slideLayouts/_rels/slideLayout146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image" Target="../media/image6.png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tags" Target="../tags/tag5.xml"/><Relationship Id="rId3" Type="http://schemas.openxmlformats.org/officeDocument/2006/relationships/image" Target="../media/image55.svg"/><Relationship Id="rId2" Type="http://schemas.openxmlformats.org/officeDocument/2006/relationships/image" Target="../media/image29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11.xml"/></Relationships>
</file>

<file path=ppt/slideLayouts/_rels/slideLayout147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image" Target="../media/image6.png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tags" Target="../tags/tag6.xml"/><Relationship Id="rId3" Type="http://schemas.openxmlformats.org/officeDocument/2006/relationships/image" Target="../media/image56.svg"/><Relationship Id="rId2" Type="http://schemas.openxmlformats.org/officeDocument/2006/relationships/image" Target="../media/image31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11.xml"/></Relationships>
</file>

<file path=ppt/slideLayouts/_rels/slideLayout148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image" Target="../media/image6.png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tags" Target="../tags/tag7.xml"/><Relationship Id="rId3" Type="http://schemas.openxmlformats.org/officeDocument/2006/relationships/image" Target="../media/image57.svg"/><Relationship Id="rId2" Type="http://schemas.openxmlformats.org/officeDocument/2006/relationships/image" Target="../media/image33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11.xml"/></Relationships>
</file>

<file path=ppt/slideLayouts/_rels/slideLayout14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5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6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2.xml"/></Relationships>
</file>

<file path=ppt/slideLayouts/_rels/slideLayout15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7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2.xml"/></Relationships>
</file>

<file path=ppt/slideLayouts/_rels/slideLayout15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2.xml"/></Relationships>
</file>

<file path=ppt/slideLayouts/_rels/slideLayout15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9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2.xml"/></Relationships>
</file>

<file path=ppt/slideLayouts/_rels/slideLayout15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0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2.xml"/></Relationships>
</file>

<file path=ppt/slideLayouts/_rels/slideLayout15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1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2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2.xml"/></Relationships>
</file>

<file path=ppt/slideLayouts/_rels/slideLayout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2.xml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2.xml"/></Relationships>
</file>

<file path=ppt/slideLayouts/_rels/slideLayout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2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2.xm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2.xml"/></Relationships>
</file>

<file path=ppt/slideLayouts/_rels/slideLayout16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1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3.xml"/></Relationships>
</file>

<file path=ppt/slideLayouts/_rels/slideLayout16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2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3.xml"/></Relationships>
</file>

<file path=ppt/slideLayouts/_rels/slideLayout16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3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3.xml"/></Relationships>
</file>

<file path=ppt/slideLayouts/_rels/slideLayout16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4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3.xml"/></Relationships>
</file>

<file path=ppt/slideLayouts/_rels/slideLayout16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5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3.xml"/></Relationships>
</file>

<file path=ppt/slideLayouts/_rels/slideLayout16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6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3.xml"/></Relationships>
</file>

<file path=ppt/slideLayouts/_rels/slideLayout16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7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3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3.xml"/></Relationships>
</file>

<file path=ppt/slideLayouts/_rels/slideLayout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3.xml"/></Relationships>
</file>

<file path=ppt/slideLayouts/_rels/slideLayout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3.xml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3.xml"/></Relationships>
</file>

<file path=ppt/slideLayouts/_rels/slideLayout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3.xml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3.xml"/></Relationships>
</file>

<file path=ppt/slideLayouts/_rels/slideLayout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3.xml"/></Relationships>
</file>

<file path=ppt/slideLayouts/_rels/slideLayout17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8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4.xml"/></Relationships>
</file>

<file path=ppt/slideLayouts/_rels/slideLayout17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4.xml"/></Relationships>
</file>

<file path=ppt/slideLayouts/_rels/slideLayout17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0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4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1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4.xml"/></Relationships>
</file>

<file path=ppt/slideLayouts/_rels/slideLayout18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2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4.xml"/></Relationships>
</file>

<file path=ppt/slideLayouts/_rels/slideLayout18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3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4.xml"/></Relationships>
</file>

<file path=ppt/slideLayouts/_rels/slideLayout18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4.xml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4.xml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4.xml"/></Relationships>
</file>

<file path=ppt/slideLayouts/_rels/slideLayout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4.xml"/></Relationships>
</file>

<file path=ppt/slideLayouts/_rels/slideLayout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4.xml"/></Relationships>
</file>

<file path=ppt/slideLayouts/_rels/slideLayout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4.xml"/></Relationships>
</file>

<file path=ppt/slideLayouts/_rels/slideLayout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4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4.xml"/></Relationships>
</file>

<file path=ppt/slideLayouts/_rels/slideLayout19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1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5.xml"/></Relationships>
</file>

<file path=ppt/slideLayouts/_rels/slideLayout19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2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5.xml"/></Relationships>
</file>

<file path=ppt/slideLayouts/_rels/slideLayout19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3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5.xml"/></Relationships>
</file>

<file path=ppt/slideLayouts/_rels/slideLayout19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4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5.xml"/></Relationships>
</file>

<file path=ppt/slideLayouts/_rels/slideLayout19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5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5.xml"/></Relationships>
</file>

<file path=ppt/slideLayouts/_rels/slideLayout19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6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5.xml"/></Relationships>
</file>

<file path=ppt/slideLayouts/_rels/slideLayout19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7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5.xml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5.xml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5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5.xml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5.xml"/></Relationships>
</file>

<file path=ppt/slideLayouts/_rels/slideLayout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5.xml"/></Relationships>
</file>

<file path=ppt/slideLayouts/_rels/slideLayout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5.xml"/></Relationships>
</file>

<file path=ppt/slideLayouts/_rels/slideLayout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5.xml"/></Relationships>
</file>

<file path=ppt/slideLayouts/_rels/slideLayout20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1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6.xml"/></Relationships>
</file>

<file path=ppt/slideLayouts/_rels/slideLayout20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2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6.xml"/></Relationships>
</file>

<file path=ppt/slideLayouts/_rels/slideLayout20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3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6.xml"/></Relationships>
</file>

<file path=ppt/slideLayouts/_rels/slideLayout20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4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6.xml"/></Relationships>
</file>

<file path=ppt/slideLayouts/_rels/slideLayout20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5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6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6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6.xml"/></Relationships>
</file>

<file path=ppt/slideLayouts/_rels/slideLayout2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7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6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6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6.xml"/></Relationships>
</file>

<file path=ppt/slideLayouts/_rels/slideLayout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6.xml"/></Relationships>
</file>

<file path=ppt/slideLayouts/_rels/slideLayout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6.xml"/></Relationships>
</file>

<file path=ppt/slideLayouts/_rels/slideLayout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6.xml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6.xml"/></Relationships>
</file>

<file path=ppt/slideLayouts/_rels/slideLayout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6.xml"/></Relationships>
</file>

<file path=ppt/slideLayouts/_rels/slideLayout2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8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7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7.xml"/></Relationships>
</file>

<file path=ppt/slideLayouts/_rels/slideLayout2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0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7.xml"/></Relationships>
</file>

<file path=ppt/slideLayouts/_rels/slideLayout2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1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7.xml"/></Relationships>
</file>

<file path=ppt/slideLayouts/_rels/slideLayout2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2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7.xml"/></Relationships>
</file>

<file path=ppt/slideLayouts/_rels/slideLayout22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3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7.xml"/></Relationships>
</file>

<file path=ppt/slideLayouts/_rels/slideLayout22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7.xml"/></Relationships>
</file>

<file path=ppt/slideLayouts/_rels/slideLayout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7.xml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7.xml"/></Relationships>
</file>

<file path=ppt/slideLayouts/_rels/slideLayout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7.xml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7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7.xml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7.xml"/></Relationships>
</file>

<file path=ppt/slideLayouts/_rels/slideLayout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7.xml"/></Relationships>
</file>

<file path=ppt/slideLayouts/_rels/slideLayout23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8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8.xml"/></Relationships>
</file>

<file path=ppt/slideLayouts/_rels/slideLayout23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8.xml"/></Relationships>
</file>

<file path=ppt/slideLayouts/_rels/slideLayout23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0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8.xml"/></Relationships>
</file>

<file path=ppt/slideLayouts/_rels/slideLayout23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1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8.xml"/></Relationships>
</file>

<file path=ppt/slideLayouts/_rels/slideLayout23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2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8.xml"/></Relationships>
</file>

<file path=ppt/slideLayouts/_rels/slideLayout23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3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8.xml"/></Relationships>
</file>

<file path=ppt/slideLayouts/_rels/slideLayout23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8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8.xml"/></Relationships>
</file>

<file path=ppt/slideLayouts/_rels/slideLayout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8.xml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8.xml"/></Relationships>
</file>

<file path=ppt/slideLayouts/_rels/slideLayout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8.xml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8.xml"/></Relationships>
</file>

<file path=ppt/slideLayouts/_rels/slideLayout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8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8.xml"/></Relationships>
</file>

<file path=ppt/slideLayouts/_rels/slideLayout24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8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9.xml"/></Relationships>
</file>

<file path=ppt/slideLayouts/_rels/slideLayout24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9.xml"/></Relationships>
</file>

<file path=ppt/slideLayouts/_rels/slideLayout24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0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9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1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9.xml"/></Relationships>
</file>

<file path=ppt/slideLayouts/_rels/slideLayout25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2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9.xml"/></Relationships>
</file>

<file path=ppt/slideLayouts/_rels/slideLayout25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3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9.xml"/></Relationships>
</file>

<file path=ppt/slideLayouts/_rels/slideLayout25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9.xml"/></Relationships>
</file>

<file path=ppt/slideLayouts/_rels/slideLayout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9.xml"/></Relationships>
</file>

<file path=ppt/slideLayouts/_rels/slideLayout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9.xml"/></Relationships>
</file>

<file path=ppt/slideLayouts/_rels/slideLayout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9.xml"/></Relationships>
</file>

<file path=ppt/slideLayouts/_rels/slideLayout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9.xml"/></Relationships>
</file>

<file path=ppt/slideLayouts/_rels/slideLayout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9.xml"/></Relationships>
</file>

<file path=ppt/slideLayouts/_rels/slideLayout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9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9.xml"/></Relationships>
</file>

<file path=ppt/slideLayouts/_rels/slideLayout26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1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0.xml"/></Relationships>
</file>

<file path=ppt/slideLayouts/_rels/slideLayout26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2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0.xml"/></Relationships>
</file>

<file path=ppt/slideLayouts/_rels/slideLayout26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3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0.xml"/></Relationships>
</file>

<file path=ppt/slideLayouts/_rels/slideLayout26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4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0.xml"/></Relationships>
</file>

<file path=ppt/slideLayouts/_rels/slideLayout26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5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0.xml"/></Relationships>
</file>

<file path=ppt/slideLayouts/_rels/slideLayout26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6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0.xml"/></Relationships>
</file>

<file path=ppt/slideLayouts/_rels/slideLayout26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7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0.xml"/></Relationships>
</file>

<file path=ppt/slideLayouts/_rels/slideLayout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0.xml"/></Relationships>
</file>

<file path=ppt/slideLayouts/_rels/slideLayout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0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0.xml"/></Relationships>
</file>

<file path=ppt/slideLayouts/_rels/slideLayout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0.xml"/></Relationships>
</file>

<file path=ppt/slideLayouts/_rels/slideLayout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0.xml"/></Relationships>
</file>

<file path=ppt/slideLayouts/_rels/slideLayout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0.xml"/></Relationships>
</file>

<file path=ppt/slideLayouts/_rels/slideLayout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0.xml"/></Relationships>
</file>

<file path=ppt/slideLayouts/_rels/slideLayout27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8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1.xml"/></Relationships>
</file>

<file path=ppt/slideLayouts/_rels/slideLayout27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5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1.xml"/></Relationships>
</file>

<file path=ppt/slideLayouts/_rels/slideLayout27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0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1.xml"/></Relationships>
</file>

<file path=ppt/slideLayouts/_rels/slideLayout27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1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1.xml"/></Relationships>
</file>

<file path=ppt/slideLayouts/_rels/slideLayout27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2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3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1.xml"/></Relationships>
</file>

<file path=ppt/slideLayouts/_rels/slideLayout28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1.xml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1.xml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1.xml"/></Relationships>
</file>

<file path=ppt/slideLayouts/_rels/slideLayout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1.xml"/></Relationships>
</file>

<file path=ppt/slideLayouts/_rels/slideLayout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1.xml"/></Relationships>
</file>

<file path=ppt/slideLayouts/_rels/slideLayout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1.xml"/></Relationships>
</file>

<file path=ppt/slideLayouts/_rels/slideLayout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1.xml"/></Relationships>
</file>

<file path=ppt/slideLayouts/_rels/slideLayout2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1.xml"/></Relationships>
</file>

<file path=ppt/slideLayouts/_rels/slideLayout28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3.xml"/></Relationships>
</file>

<file path=ppt/slideLayouts/_rels/slideLayout29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2.xml"/></Relationships>
</file>

<file path=ppt/slideLayouts/_rels/slideLayout29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2.xml"/></Relationships>
</file>

<file path=ppt/slideLayouts/_rels/slideLayout29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2.xml"/></Relationships>
</file>

<file path=ppt/slideLayouts/_rels/slideLayout29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2.xml"/></Relationships>
</file>

<file path=ppt/slideLayouts/_rels/slideLayout29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2.xml"/></Relationships>
</file>

<file path=ppt/slideLayouts/_rels/slideLayout29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2.xml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2.xml"/></Relationships>
</file>

<file path=ppt/slideLayouts/_rels/slideLayout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2.xml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2.xml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2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3.xml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2.xml"/></Relationships>
</file>

<file path=ppt/slideLayouts/_rels/slideLayout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2.xml"/></Relationships>
</file>

<file path=ppt/slideLayouts/_rels/slideLayout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2.xml"/></Relationships>
</file>

<file path=ppt/slideLayouts/_rels/slideLayout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jpeg"/><Relationship Id="rId1" Type="http://schemas.openxmlformats.org/officeDocument/2006/relationships/slideMaster" Target="../slideMasters/slideMaster22.xml"/></Relationships>
</file>

<file path=ppt/slideLayouts/_rels/slideLayout304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05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06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07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08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09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3.xml"/></Relationships>
</file>

<file path=ppt/slideLayouts/_rels/slideLayout3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1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3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3.xml"/></Relationships>
</file>

<file path=ppt/slideLayouts/_rels/slideLayout3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5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4.xml"/></Relationships>
</file>

<file path=ppt/slideLayouts/_rels/slideLayout3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6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4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3.xml"/></Relationships>
</file>

<file path=ppt/slideLayouts/_rels/slideLayout3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7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4.xml"/></Relationships>
</file>

<file path=ppt/slideLayouts/_rels/slideLayout3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4.xml"/></Relationships>
</file>

<file path=ppt/slideLayouts/_rels/slideLayout3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9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4.xml"/></Relationships>
</file>

<file path=ppt/slideLayouts/_rels/slideLayout3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0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4.xml"/></Relationships>
</file>

<file path=ppt/slideLayouts/_rels/slideLayout32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1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4.xml"/></Relationships>
</file>

<file path=ppt/slideLayouts/_rels/slideLayout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4.xml"/></Relationships>
</file>

<file path=ppt/slideLayouts/_rels/slideLayout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4.xml"/></Relationships>
</file>

<file path=ppt/slideLayouts/_rels/slideLayout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4.xml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4.xml"/></Relationships>
</file>

<file path=ppt/slideLayouts/_rels/slideLayout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4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3.xml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4.xml"/></Relationships>
</file>

<file path=ppt/slideLayouts/_rels/slideLayout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4.xml"/></Relationships>
</file>

<file path=ppt/slideLayouts/_rels/slideLayout332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333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334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335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336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337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33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8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5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5.xml"/></Relationships>
</file>

<file path=ppt/slideLayouts/_rels/slideLayout34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5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6.xml"/></Relationships>
</file>

<file path=ppt/slideLayouts/_rels/slideLayout34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6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6.xml"/></Relationships>
</file>

<file path=ppt/slideLayouts/_rels/slideLayout34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7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6.xml"/></Relationships>
</file>

<file path=ppt/slideLayouts/_rels/slideLayout34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6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3.xml"/></Relationships>
</file>

<file path=ppt/slideLayouts/_rels/slideLayout35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9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6.xml"/></Relationships>
</file>

<file path=ppt/slideLayouts/_rels/slideLayout35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0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6.xml"/></Relationships>
</file>

<file path=ppt/slideLayouts/_rels/slideLayout35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1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6.xml"/></Relationships>
</file>

<file path=ppt/slideLayouts/_rels/slideLayout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6.xml"/></Relationships>
</file>

<file path=ppt/slideLayouts/_rels/slideLayout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6.xml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6.xml"/></Relationships>
</file>

<file path=ppt/slideLayouts/_rels/slideLayout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6.xml"/></Relationships>
</file>

<file path=ppt/slideLayouts/_rels/slideLayout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6.xml"/></Relationships>
</file>

<file path=ppt/slideLayouts/_rels/slideLayout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6.xml"/></Relationships>
</file>

<file path=ppt/slideLayouts/_rels/slideLayout3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6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5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6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7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39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0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1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4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24127" y="-8455"/>
            <a:ext cx="1741740" cy="104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4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0" name="图片 9" descr="徽标&#10;&#10;AI 生成的内容可能不正确。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455" y="5655945"/>
            <a:ext cx="515620" cy="421640"/>
          </a:xfrm>
          <a:prstGeom prst="rect">
            <a:avLst/>
          </a:prstGeom>
        </p:spPr>
      </p:pic>
      <p:pic>
        <p:nvPicPr>
          <p:cNvPr id="12" name="图片 11" descr="资源 40@10x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522210" y="5692775"/>
            <a:ext cx="614680" cy="386080"/>
          </a:xfrm>
          <a:prstGeom prst="rect">
            <a:avLst/>
          </a:prstGeom>
        </p:spPr>
      </p:pic>
      <p:pic>
        <p:nvPicPr>
          <p:cNvPr id="81" name="图片 80" descr="徽标, 公司名称&#10;&#10;描述已自动生成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340" y="5525770"/>
            <a:ext cx="709930" cy="709930"/>
          </a:xfrm>
          <a:prstGeom prst="rect">
            <a:avLst/>
          </a:prstGeom>
        </p:spPr>
      </p:pic>
      <p:pic>
        <p:nvPicPr>
          <p:cNvPr id="83" name="图片 82" descr="徽标, 公司名称&#10;&#10;描述已自动生成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 t="12846" r="12731" b="13769"/>
          <a:stretch>
            <a:fillRect/>
          </a:stretch>
        </p:blipFill>
        <p:spPr>
          <a:xfrm>
            <a:off x="11211560" y="5600065"/>
            <a:ext cx="539750" cy="520065"/>
          </a:xfrm>
          <a:prstGeom prst="rect">
            <a:avLst/>
          </a:prstGeom>
        </p:spPr>
      </p:pic>
      <p:pic>
        <p:nvPicPr>
          <p:cNvPr id="55" name="图片 55" descr="BHGDGJFCHAJHC-UeyK2jk2oA"/>
          <p:cNvPicPr>
            <a:picLocks noChangeAspect="1"/>
          </p:cNvPicPr>
          <p:nvPr userDrawn="1"/>
        </p:nvPicPr>
        <p:blipFill>
          <a:blip r:embed="rId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42575" y="5545455"/>
            <a:ext cx="661670" cy="661670"/>
          </a:xfrm>
          <a:prstGeom prst="rect">
            <a:avLst/>
          </a:prstGeom>
        </p:spPr>
      </p:pic>
      <p:pic>
        <p:nvPicPr>
          <p:cNvPr id="56" name="图片 13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9027795" y="5655945"/>
            <a:ext cx="650875" cy="4711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WecPro® -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4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AF3014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AF3014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0" name="图片 9" descr="徽标&#10;&#10;AI 生成的内容可能不正确。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455" y="5655945"/>
            <a:ext cx="515620" cy="421640"/>
          </a:xfrm>
          <a:prstGeom prst="rect">
            <a:avLst/>
          </a:prstGeom>
        </p:spPr>
      </p:pic>
      <p:pic>
        <p:nvPicPr>
          <p:cNvPr id="12" name="图片 11" descr="资源 40@10x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522210" y="5692775"/>
            <a:ext cx="614680" cy="386080"/>
          </a:xfrm>
          <a:prstGeom prst="rect">
            <a:avLst/>
          </a:prstGeom>
        </p:spPr>
      </p:pic>
      <p:pic>
        <p:nvPicPr>
          <p:cNvPr id="81" name="图片 80" descr="徽标, 公司名称&#10;&#10;描述已自动生成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340" y="5525770"/>
            <a:ext cx="709930" cy="709930"/>
          </a:xfrm>
          <a:prstGeom prst="rect">
            <a:avLst/>
          </a:prstGeom>
        </p:spPr>
      </p:pic>
      <p:pic>
        <p:nvPicPr>
          <p:cNvPr id="83" name="图片 82" descr="徽标, 公司名称&#10;&#10;描述已自动生成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 t="12846" r="12731" b="13769"/>
          <a:stretch>
            <a:fillRect/>
          </a:stretch>
        </p:blipFill>
        <p:spPr>
          <a:xfrm>
            <a:off x="11211560" y="5600065"/>
            <a:ext cx="539750" cy="520065"/>
          </a:xfrm>
          <a:prstGeom prst="rect">
            <a:avLst/>
          </a:prstGeom>
        </p:spPr>
      </p:pic>
      <p:pic>
        <p:nvPicPr>
          <p:cNvPr id="55" name="图片 55" descr="BHGDGJFCHAJHC-UeyK2jk2oA"/>
          <p:cNvPicPr>
            <a:picLocks noChangeAspect="1"/>
          </p:cNvPicPr>
          <p:nvPr userDrawn="1"/>
        </p:nvPicPr>
        <p:blipFill>
          <a:blip r:embed="rId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42575" y="5545455"/>
            <a:ext cx="661670" cy="661670"/>
          </a:xfrm>
          <a:prstGeom prst="rect">
            <a:avLst/>
          </a:prstGeom>
        </p:spPr>
      </p:pic>
      <p:pic>
        <p:nvPicPr>
          <p:cNvPr id="56" name="图片 13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9027795" y="5655945"/>
            <a:ext cx="650875" cy="4711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WecPro® 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4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0" name="图片 9" descr="徽标&#10;&#10;AI 生成的内容可能不正确。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455" y="5655945"/>
            <a:ext cx="515620" cy="421640"/>
          </a:xfrm>
          <a:prstGeom prst="rect">
            <a:avLst/>
          </a:prstGeom>
        </p:spPr>
      </p:pic>
      <p:pic>
        <p:nvPicPr>
          <p:cNvPr id="12" name="图片 11" descr="资源 40@10x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522210" y="5692775"/>
            <a:ext cx="614680" cy="386080"/>
          </a:xfrm>
          <a:prstGeom prst="rect">
            <a:avLst/>
          </a:prstGeom>
        </p:spPr>
      </p:pic>
      <p:pic>
        <p:nvPicPr>
          <p:cNvPr id="81" name="图片 80" descr="徽标, 公司名称&#10;&#10;描述已自动生成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340" y="5525770"/>
            <a:ext cx="709930" cy="709930"/>
          </a:xfrm>
          <a:prstGeom prst="rect">
            <a:avLst/>
          </a:prstGeom>
        </p:spPr>
      </p:pic>
      <p:pic>
        <p:nvPicPr>
          <p:cNvPr id="83" name="图片 82" descr="徽标, 公司名称&#10;&#10;描述已自动生成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 t="12846" r="12731" b="13769"/>
          <a:stretch>
            <a:fillRect/>
          </a:stretch>
        </p:blipFill>
        <p:spPr>
          <a:xfrm>
            <a:off x="11211560" y="5600065"/>
            <a:ext cx="539750" cy="520065"/>
          </a:xfrm>
          <a:prstGeom prst="rect">
            <a:avLst/>
          </a:prstGeom>
        </p:spPr>
      </p:pic>
      <p:pic>
        <p:nvPicPr>
          <p:cNvPr id="55" name="图片 55" descr="BHGDGJFCHAJHC-UeyK2jk2oA"/>
          <p:cNvPicPr>
            <a:picLocks noChangeAspect="1"/>
          </p:cNvPicPr>
          <p:nvPr userDrawn="1"/>
        </p:nvPicPr>
        <p:blipFill>
          <a:blip r:embed="rId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42575" y="5545455"/>
            <a:ext cx="661670" cy="661670"/>
          </a:xfrm>
          <a:prstGeom prst="rect">
            <a:avLst/>
          </a:prstGeom>
        </p:spPr>
      </p:pic>
      <p:pic>
        <p:nvPicPr>
          <p:cNvPr id="56" name="图片 13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9027795" y="5655945"/>
            <a:ext cx="650875" cy="4711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WecPro® 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4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0" name="图片 9" descr="徽标&#10;&#10;AI 生成的内容可能不正确。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455" y="5655945"/>
            <a:ext cx="515620" cy="421640"/>
          </a:xfrm>
          <a:prstGeom prst="rect">
            <a:avLst/>
          </a:prstGeom>
        </p:spPr>
      </p:pic>
      <p:pic>
        <p:nvPicPr>
          <p:cNvPr id="12" name="图片 11" descr="资源 40@10x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522210" y="5692775"/>
            <a:ext cx="614680" cy="386080"/>
          </a:xfrm>
          <a:prstGeom prst="rect">
            <a:avLst/>
          </a:prstGeom>
        </p:spPr>
      </p:pic>
      <p:pic>
        <p:nvPicPr>
          <p:cNvPr id="81" name="图片 80" descr="徽标, 公司名称&#10;&#10;描述已自动生成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340" y="5525770"/>
            <a:ext cx="709930" cy="709930"/>
          </a:xfrm>
          <a:prstGeom prst="rect">
            <a:avLst/>
          </a:prstGeom>
        </p:spPr>
      </p:pic>
      <p:pic>
        <p:nvPicPr>
          <p:cNvPr id="83" name="图片 82" descr="徽标, 公司名称&#10;&#10;描述已自动生成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 t="12846" r="12731" b="13769"/>
          <a:stretch>
            <a:fillRect/>
          </a:stretch>
        </p:blipFill>
        <p:spPr>
          <a:xfrm>
            <a:off x="11211560" y="5600065"/>
            <a:ext cx="539750" cy="520065"/>
          </a:xfrm>
          <a:prstGeom prst="rect">
            <a:avLst/>
          </a:prstGeom>
        </p:spPr>
      </p:pic>
      <p:pic>
        <p:nvPicPr>
          <p:cNvPr id="55" name="图片 55" descr="BHGDGJFCHAJHC-UeyK2jk2oA"/>
          <p:cNvPicPr>
            <a:picLocks noChangeAspect="1"/>
          </p:cNvPicPr>
          <p:nvPr userDrawn="1"/>
        </p:nvPicPr>
        <p:blipFill>
          <a:blip r:embed="rId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42575" y="5545455"/>
            <a:ext cx="661670" cy="661670"/>
          </a:xfrm>
          <a:prstGeom prst="rect">
            <a:avLst/>
          </a:prstGeom>
        </p:spPr>
      </p:pic>
      <p:pic>
        <p:nvPicPr>
          <p:cNvPr id="56" name="图片 13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9027795" y="5655945"/>
            <a:ext cx="650875" cy="4711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WecPro® 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4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0" name="图片 9" descr="徽标&#10;&#10;AI 生成的内容可能不正确。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455" y="5655945"/>
            <a:ext cx="515620" cy="421640"/>
          </a:xfrm>
          <a:prstGeom prst="rect">
            <a:avLst/>
          </a:prstGeom>
        </p:spPr>
      </p:pic>
      <p:pic>
        <p:nvPicPr>
          <p:cNvPr id="12" name="图片 11" descr="资源 40@10x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522210" y="5692775"/>
            <a:ext cx="614680" cy="386080"/>
          </a:xfrm>
          <a:prstGeom prst="rect">
            <a:avLst/>
          </a:prstGeom>
        </p:spPr>
      </p:pic>
      <p:pic>
        <p:nvPicPr>
          <p:cNvPr id="81" name="图片 80" descr="徽标, 公司名称&#10;&#10;描述已自动生成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340" y="5525770"/>
            <a:ext cx="709930" cy="709930"/>
          </a:xfrm>
          <a:prstGeom prst="rect">
            <a:avLst/>
          </a:prstGeom>
        </p:spPr>
      </p:pic>
      <p:pic>
        <p:nvPicPr>
          <p:cNvPr id="83" name="图片 82" descr="徽标, 公司名称&#10;&#10;描述已自动生成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 t="12846" r="12731" b="13769"/>
          <a:stretch>
            <a:fillRect/>
          </a:stretch>
        </p:blipFill>
        <p:spPr>
          <a:xfrm>
            <a:off x="11211560" y="5600065"/>
            <a:ext cx="539750" cy="520065"/>
          </a:xfrm>
          <a:prstGeom prst="rect">
            <a:avLst/>
          </a:prstGeom>
        </p:spPr>
      </p:pic>
      <p:pic>
        <p:nvPicPr>
          <p:cNvPr id="55" name="图片 55" descr="BHGDGJFCHAJHC-UeyK2jk2oA"/>
          <p:cNvPicPr>
            <a:picLocks noChangeAspect="1"/>
          </p:cNvPicPr>
          <p:nvPr userDrawn="1"/>
        </p:nvPicPr>
        <p:blipFill>
          <a:blip r:embed="rId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42575" y="5545455"/>
            <a:ext cx="661670" cy="661670"/>
          </a:xfrm>
          <a:prstGeom prst="rect">
            <a:avLst/>
          </a:prstGeom>
        </p:spPr>
      </p:pic>
      <p:pic>
        <p:nvPicPr>
          <p:cNvPr id="56" name="图片 13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9027795" y="5655945"/>
            <a:ext cx="650875" cy="4711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003F3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003F3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003F3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003F3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003F3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003F3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WecPro® 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4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0" name="图片 9" descr="徽标&#10;&#10;AI 生成的内容可能不正确。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455" y="5655945"/>
            <a:ext cx="515620" cy="421640"/>
          </a:xfrm>
          <a:prstGeom prst="rect">
            <a:avLst/>
          </a:prstGeom>
        </p:spPr>
      </p:pic>
      <p:pic>
        <p:nvPicPr>
          <p:cNvPr id="12" name="图片 11" descr="资源 40@10x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522210" y="5692775"/>
            <a:ext cx="614680" cy="386080"/>
          </a:xfrm>
          <a:prstGeom prst="rect">
            <a:avLst/>
          </a:prstGeom>
        </p:spPr>
      </p:pic>
      <p:pic>
        <p:nvPicPr>
          <p:cNvPr id="81" name="图片 80" descr="徽标, 公司名称&#10;&#10;描述已自动生成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340" y="5525770"/>
            <a:ext cx="709930" cy="709930"/>
          </a:xfrm>
          <a:prstGeom prst="rect">
            <a:avLst/>
          </a:prstGeom>
        </p:spPr>
      </p:pic>
      <p:pic>
        <p:nvPicPr>
          <p:cNvPr id="83" name="图片 82" descr="徽标, 公司名称&#10;&#10;描述已自动生成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 t="12846" r="12731" b="13769"/>
          <a:stretch>
            <a:fillRect/>
          </a:stretch>
        </p:blipFill>
        <p:spPr>
          <a:xfrm>
            <a:off x="11211560" y="5600065"/>
            <a:ext cx="539750" cy="520065"/>
          </a:xfrm>
          <a:prstGeom prst="rect">
            <a:avLst/>
          </a:prstGeom>
        </p:spPr>
      </p:pic>
      <p:pic>
        <p:nvPicPr>
          <p:cNvPr id="55" name="图片 55" descr="BHGDGJFCHAJHC-UeyK2jk2oA"/>
          <p:cNvPicPr>
            <a:picLocks noChangeAspect="1"/>
          </p:cNvPicPr>
          <p:nvPr userDrawn="1"/>
        </p:nvPicPr>
        <p:blipFill>
          <a:blip r:embed="rId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42575" y="5545455"/>
            <a:ext cx="661670" cy="661670"/>
          </a:xfrm>
          <a:prstGeom prst="rect">
            <a:avLst/>
          </a:prstGeom>
        </p:spPr>
      </p:pic>
      <p:pic>
        <p:nvPicPr>
          <p:cNvPr id="56" name="图片 13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9027795" y="5655945"/>
            <a:ext cx="650875" cy="4711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3337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3337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3337E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3337E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3337E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3337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WecPro® -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4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053B75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0" name="图片 9" descr="徽标&#10;&#10;AI 生成的内容可能不正确。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455" y="5655945"/>
            <a:ext cx="515620" cy="421640"/>
          </a:xfrm>
          <a:prstGeom prst="rect">
            <a:avLst/>
          </a:prstGeom>
        </p:spPr>
      </p:pic>
      <p:pic>
        <p:nvPicPr>
          <p:cNvPr id="12" name="图片 11" descr="资源 40@10x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522210" y="5692775"/>
            <a:ext cx="614680" cy="386080"/>
          </a:xfrm>
          <a:prstGeom prst="rect">
            <a:avLst/>
          </a:prstGeom>
        </p:spPr>
      </p:pic>
      <p:pic>
        <p:nvPicPr>
          <p:cNvPr id="81" name="图片 80" descr="徽标, 公司名称&#10;&#10;描述已自动生成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340" y="5525770"/>
            <a:ext cx="709930" cy="709930"/>
          </a:xfrm>
          <a:prstGeom prst="rect">
            <a:avLst/>
          </a:prstGeom>
        </p:spPr>
      </p:pic>
      <p:pic>
        <p:nvPicPr>
          <p:cNvPr id="83" name="图片 82" descr="徽标, 公司名称&#10;&#10;描述已自动生成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 t="12846" r="12731" b="13769"/>
          <a:stretch>
            <a:fillRect/>
          </a:stretch>
        </p:blipFill>
        <p:spPr>
          <a:xfrm>
            <a:off x="11211560" y="5600065"/>
            <a:ext cx="539750" cy="520065"/>
          </a:xfrm>
          <a:prstGeom prst="rect">
            <a:avLst/>
          </a:prstGeom>
        </p:spPr>
      </p:pic>
      <p:pic>
        <p:nvPicPr>
          <p:cNvPr id="55" name="图片 55" descr="BHGDGJFCHAJHC-UeyK2jk2oA"/>
          <p:cNvPicPr>
            <a:picLocks noChangeAspect="1"/>
          </p:cNvPicPr>
          <p:nvPr userDrawn="1"/>
        </p:nvPicPr>
        <p:blipFill>
          <a:blip r:embed="rId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42575" y="5545455"/>
            <a:ext cx="661670" cy="661670"/>
          </a:xfrm>
          <a:prstGeom prst="rect">
            <a:avLst/>
          </a:prstGeom>
        </p:spPr>
      </p:pic>
      <p:pic>
        <p:nvPicPr>
          <p:cNvPr id="56" name="图片 13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9027795" y="5655945"/>
            <a:ext cx="650875" cy="4711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053B75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053B75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053B75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053B75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053B75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053B75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59588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女性健康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6128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情绪健康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2572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代谢健康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3080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胃肠健康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03500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免疫健康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281555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婴童健康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44475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口腔健康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1" name="图片 10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59588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女性健康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6128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情绪健康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2572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代谢健康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3080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胃肠健康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603500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免疫健康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281555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婴童健康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44475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口腔健康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24127" y="-8455"/>
            <a:ext cx="1741740" cy="104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/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3" name="图片 2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4" name="图片 3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5" name="图片 4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6" name="图片 5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7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8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Women’s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93695" cy="300355"/>
          </a:xfrm>
          <a:prstGeom prst="roundRect">
            <a:avLst>
              <a:gd name="adj" fmla="val 50000"/>
            </a:avLst>
          </a:prstGeom>
          <a:solidFill>
            <a:srgbClr val="AF3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Mental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Metabolic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207385" cy="300355"/>
          </a:xfrm>
          <a:prstGeom prst="roundRect">
            <a:avLst>
              <a:gd name="adj" fmla="val 50000"/>
            </a:avLst>
          </a:prstGeom>
          <a:solidFill>
            <a:srgbClr val="234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Metabolic Health</a:t>
            </a:r>
            <a:endParaRPr lang="en-US" altLang="zh-CN" sz="16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FF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77615" cy="300355"/>
          </a:xfrm>
          <a:prstGeom prst="roundRect">
            <a:avLst>
              <a:gd name="adj" fmla="val 50000"/>
            </a:avLst>
          </a:prstGeom>
          <a:solidFill>
            <a:srgbClr val="5E3D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Gastrointestinal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730625" cy="300355"/>
          </a:xfrm>
          <a:prstGeom prst="roundRect">
            <a:avLst>
              <a:gd name="adj" fmla="val 50000"/>
            </a:avLst>
          </a:prstGeom>
          <a:solidFill>
            <a:srgbClr val="003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Immunological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2865120" cy="300355"/>
          </a:xfrm>
          <a:prstGeom prst="roundRect">
            <a:avLst>
              <a:gd name="adj" fmla="val 50000"/>
            </a:avLst>
          </a:prstGeom>
          <a:solidFill>
            <a:srgbClr val="462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Infant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Mental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464560" cy="300355"/>
          </a:xfrm>
          <a:prstGeom prst="roundRect">
            <a:avLst>
              <a:gd name="adj" fmla="val 50000"/>
            </a:avLst>
          </a:prstGeom>
          <a:solidFill>
            <a:srgbClr val="053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Dental &amp; Oral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omen’s Health&#13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-31750"/>
            <a:ext cx="12192000" cy="1086485"/>
          </a:xfrm>
          <a:prstGeom prst="rect">
            <a:avLst/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endParaRPr kumimoji="1" lang="zh-CN" altLang="en-US" b="1" dirty="0">
              <a:solidFill>
                <a:srgbClr val="FF6D6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图片 29" descr="资源 12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3" t="9698" b="15550"/>
          <a:stretch>
            <a:fillRect/>
          </a:stretch>
        </p:blipFill>
        <p:spPr>
          <a:xfrm>
            <a:off x="9678670" y="-8890"/>
            <a:ext cx="2480945" cy="1058545"/>
          </a:xfrm>
          <a:prstGeom prst="rect">
            <a:avLst/>
          </a:prstGeom>
        </p:spPr>
      </p:pic>
      <p:sp>
        <p:nvSpPr>
          <p:cNvPr id="36" name="圆角矩形 35"/>
          <p:cNvSpPr/>
          <p:nvPr userDrawn="1"/>
        </p:nvSpPr>
        <p:spPr>
          <a:xfrm>
            <a:off x="601345" y="224790"/>
            <a:ext cx="3007360" cy="300355"/>
          </a:xfrm>
          <a:prstGeom prst="roundRect">
            <a:avLst>
              <a:gd name="adj" fmla="val 50000"/>
            </a:avLst>
          </a:prstGeom>
          <a:solidFill>
            <a:srgbClr val="9E1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WecPro</a:t>
            </a:r>
            <a:r>
              <a:rPr kumimoji="1" lang="en-US" altLang="zh-CN" sz="16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® </a:t>
            </a:r>
            <a:r>
              <a:rPr kumimoji="1"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</a:t>
            </a:r>
            <a:r>
              <a:rPr lang="en-US" altLang="zh-CN" sz="16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Women</a:t>
            </a: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思源黑体 CN" panose="020B0500000000000000" pitchFamily="34" charset="-122"/>
                <a:cs typeface="Arial" panose="020B0604020202020204" pitchFamily="34" charset="0"/>
                <a:sym typeface="+mn-ea"/>
              </a:rPr>
              <a:t>’s Health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思源黑体 CN" panose="020B0500000000000000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7522210" y="5946140"/>
            <a:ext cx="4229100" cy="709930"/>
            <a:chOff x="11846" y="9364"/>
            <a:chExt cx="6660" cy="1118"/>
          </a:xfrm>
        </p:grpSpPr>
        <p:pic>
          <p:nvPicPr>
            <p:cNvPr id="10" name="图片 9" descr="徽标&#10;&#10;AI 生成的内容可能不正确。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3" y="9569"/>
              <a:ext cx="812" cy="664"/>
            </a:xfrm>
            <a:prstGeom prst="rect">
              <a:avLst/>
            </a:prstGeom>
          </p:spPr>
        </p:pic>
        <p:pic>
          <p:nvPicPr>
            <p:cNvPr id="12" name="图片 11" descr="资源 40@10x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846" y="9627"/>
              <a:ext cx="968" cy="608"/>
            </a:xfrm>
            <a:prstGeom prst="rect">
              <a:avLst/>
            </a:prstGeom>
          </p:spPr>
        </p:pic>
        <p:pic>
          <p:nvPicPr>
            <p:cNvPr id="81" name="图片 80" descr="徽标, 公司名称&#10;&#10;描述已自动生成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4" y="9364"/>
              <a:ext cx="1118" cy="1118"/>
            </a:xfrm>
            <a:prstGeom prst="rect">
              <a:avLst/>
            </a:prstGeom>
          </p:spPr>
        </p:pic>
        <p:pic>
          <p:nvPicPr>
            <p:cNvPr id="83" name="图片 82" descr="徽标, 公司名称&#10;&#10;描述已自动生成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1" t="12846" r="12731" b="13769"/>
            <a:stretch>
              <a:fillRect/>
            </a:stretch>
          </p:blipFill>
          <p:spPr>
            <a:xfrm>
              <a:off x="17656" y="9481"/>
              <a:ext cx="850" cy="819"/>
            </a:xfrm>
            <a:prstGeom prst="rect">
              <a:avLst/>
            </a:prstGeom>
          </p:spPr>
        </p:pic>
        <p:pic>
          <p:nvPicPr>
            <p:cNvPr id="55" name="图片 55" descr="BHGDGJFCHAJHC-UeyK2jk2oA"/>
            <p:cNvPicPr>
              <a:picLocks noChangeAspect="1"/>
            </p:cNvPicPr>
            <p:nvPr userDrawn="1"/>
          </p:nvPicPr>
          <p:blipFill>
            <a:blip r:embed="rId8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45" y="9395"/>
              <a:ext cx="1042" cy="1042"/>
            </a:xfrm>
            <a:prstGeom prst="rect">
              <a:avLst/>
            </a:prstGeom>
          </p:spPr>
        </p:pic>
        <p:pic>
          <p:nvPicPr>
            <p:cNvPr id="56" name="图片 13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4217" y="9569"/>
              <a:ext cx="1025" cy="7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0.xml"/><Relationship Id="rId2" Type="http://schemas.openxmlformats.org/officeDocument/2006/relationships/slideLayout" Target="../slideLayouts/slideLayout129.xml"/><Relationship Id="rId15" Type="http://schemas.openxmlformats.org/officeDocument/2006/relationships/theme" Target="../theme/theme10.xml"/><Relationship Id="rId14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7.xml"/><Relationship Id="rId1" Type="http://schemas.openxmlformats.org/officeDocument/2006/relationships/slideLayout" Target="../slideLayouts/slideLayout12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1.xml"/><Relationship Id="rId7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43.xml"/><Relationship Id="rId1" Type="http://schemas.openxmlformats.org/officeDocument/2006/relationships/slideLayout" Target="../slideLayouts/slideLayout142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7.xml"/><Relationship Id="rId8" Type="http://schemas.openxmlformats.org/officeDocument/2006/relationships/slideLayout" Target="../slideLayouts/slideLayout156.xml"/><Relationship Id="rId7" Type="http://schemas.openxmlformats.org/officeDocument/2006/relationships/slideLayout" Target="../slideLayouts/slideLayout155.xml"/><Relationship Id="rId6" Type="http://schemas.openxmlformats.org/officeDocument/2006/relationships/slideLayout" Target="../slideLayouts/slideLayout154.xml"/><Relationship Id="rId5" Type="http://schemas.openxmlformats.org/officeDocument/2006/relationships/slideLayout" Target="../slideLayouts/slideLayout153.xml"/><Relationship Id="rId4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51.xml"/><Relationship Id="rId2" Type="http://schemas.openxmlformats.org/officeDocument/2006/relationships/slideLayout" Target="../slideLayouts/slideLayout150.xml"/><Relationship Id="rId15" Type="http://schemas.openxmlformats.org/officeDocument/2006/relationships/theme" Target="../theme/theme12.xml"/><Relationship Id="rId14" Type="http://schemas.openxmlformats.org/officeDocument/2006/relationships/slideLayout" Target="../slideLayouts/slideLayout162.xml"/><Relationship Id="rId13" Type="http://schemas.openxmlformats.org/officeDocument/2006/relationships/slideLayout" Target="../slideLayouts/slideLayout161.xml"/><Relationship Id="rId12" Type="http://schemas.openxmlformats.org/officeDocument/2006/relationships/slideLayout" Target="../slideLayouts/slideLayout160.xml"/><Relationship Id="rId11" Type="http://schemas.openxmlformats.org/officeDocument/2006/relationships/slideLayout" Target="../slideLayouts/slideLayout159.xml"/><Relationship Id="rId10" Type="http://schemas.openxmlformats.org/officeDocument/2006/relationships/slideLayout" Target="../slideLayouts/slideLayout158.xml"/><Relationship Id="rId1" Type="http://schemas.openxmlformats.org/officeDocument/2006/relationships/slideLayout" Target="../slideLayouts/slideLayout149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4.xml"/><Relationship Id="rId15" Type="http://schemas.openxmlformats.org/officeDocument/2006/relationships/theme" Target="../theme/theme13.xml"/><Relationship Id="rId14" Type="http://schemas.openxmlformats.org/officeDocument/2006/relationships/slideLayout" Target="../slideLayouts/slideLayout176.xml"/><Relationship Id="rId13" Type="http://schemas.openxmlformats.org/officeDocument/2006/relationships/slideLayout" Target="../slideLayouts/slideLayout175.xml"/><Relationship Id="rId12" Type="http://schemas.openxmlformats.org/officeDocument/2006/relationships/slideLayout" Target="../slideLayouts/slideLayout174.xml"/><Relationship Id="rId11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2.xml"/><Relationship Id="rId1" Type="http://schemas.openxmlformats.org/officeDocument/2006/relationships/slideLayout" Target="../slideLayouts/slideLayout163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5.xml"/><Relationship Id="rId8" Type="http://schemas.openxmlformats.org/officeDocument/2006/relationships/slideLayout" Target="../slideLayouts/slideLayout184.xml"/><Relationship Id="rId7" Type="http://schemas.openxmlformats.org/officeDocument/2006/relationships/slideLayout" Target="../slideLayouts/slideLayout183.xml"/><Relationship Id="rId6" Type="http://schemas.openxmlformats.org/officeDocument/2006/relationships/slideLayout" Target="../slideLayouts/slideLayout182.xml"/><Relationship Id="rId5" Type="http://schemas.openxmlformats.org/officeDocument/2006/relationships/slideLayout" Target="../slideLayouts/slideLayout181.xml"/><Relationship Id="rId4" Type="http://schemas.openxmlformats.org/officeDocument/2006/relationships/slideLayout" Target="../slideLayouts/slideLayout180.xml"/><Relationship Id="rId3" Type="http://schemas.openxmlformats.org/officeDocument/2006/relationships/slideLayout" Target="../slideLayouts/slideLayout179.xml"/><Relationship Id="rId2" Type="http://schemas.openxmlformats.org/officeDocument/2006/relationships/slideLayout" Target="../slideLayouts/slideLayout178.xml"/><Relationship Id="rId15" Type="http://schemas.openxmlformats.org/officeDocument/2006/relationships/theme" Target="../theme/theme14.xml"/><Relationship Id="rId14" Type="http://schemas.openxmlformats.org/officeDocument/2006/relationships/slideLayout" Target="../slideLayouts/slideLayout190.xml"/><Relationship Id="rId13" Type="http://schemas.openxmlformats.org/officeDocument/2006/relationships/slideLayout" Target="../slideLayouts/slideLayout189.xml"/><Relationship Id="rId12" Type="http://schemas.openxmlformats.org/officeDocument/2006/relationships/slideLayout" Target="../slideLayouts/slideLayout188.xml"/><Relationship Id="rId11" Type="http://schemas.openxmlformats.org/officeDocument/2006/relationships/slideLayout" Target="../slideLayouts/slideLayout187.xml"/><Relationship Id="rId10" Type="http://schemas.openxmlformats.org/officeDocument/2006/relationships/slideLayout" Target="../slideLayouts/slideLayout186.xml"/><Relationship Id="rId1" Type="http://schemas.openxmlformats.org/officeDocument/2006/relationships/slideLayout" Target="../slideLayouts/slideLayout177.xml"/></Relationships>
</file>

<file path=ppt/slideMasters/_rels/slideMaster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9.xml"/><Relationship Id="rId8" Type="http://schemas.openxmlformats.org/officeDocument/2006/relationships/slideLayout" Target="../slideLayouts/slideLayout198.xml"/><Relationship Id="rId7" Type="http://schemas.openxmlformats.org/officeDocument/2006/relationships/slideLayout" Target="../slideLayouts/slideLayout197.xml"/><Relationship Id="rId6" Type="http://schemas.openxmlformats.org/officeDocument/2006/relationships/slideLayout" Target="../slideLayouts/slideLayout196.xml"/><Relationship Id="rId5" Type="http://schemas.openxmlformats.org/officeDocument/2006/relationships/slideLayout" Target="../slideLayouts/slideLayout195.xml"/><Relationship Id="rId4" Type="http://schemas.openxmlformats.org/officeDocument/2006/relationships/slideLayout" Target="../slideLayouts/slideLayout194.xml"/><Relationship Id="rId3" Type="http://schemas.openxmlformats.org/officeDocument/2006/relationships/slideLayout" Target="../slideLayouts/slideLayout193.xml"/><Relationship Id="rId2" Type="http://schemas.openxmlformats.org/officeDocument/2006/relationships/slideLayout" Target="../slideLayouts/slideLayout192.xml"/><Relationship Id="rId15" Type="http://schemas.openxmlformats.org/officeDocument/2006/relationships/theme" Target="../theme/theme15.xml"/><Relationship Id="rId14" Type="http://schemas.openxmlformats.org/officeDocument/2006/relationships/slideLayout" Target="../slideLayouts/slideLayout204.xml"/><Relationship Id="rId13" Type="http://schemas.openxmlformats.org/officeDocument/2006/relationships/slideLayout" Target="../slideLayouts/slideLayout203.xml"/><Relationship Id="rId12" Type="http://schemas.openxmlformats.org/officeDocument/2006/relationships/slideLayout" Target="../slideLayouts/slideLayout202.xml"/><Relationship Id="rId11" Type="http://schemas.openxmlformats.org/officeDocument/2006/relationships/slideLayout" Target="../slideLayouts/slideLayout201.xml"/><Relationship Id="rId10" Type="http://schemas.openxmlformats.org/officeDocument/2006/relationships/slideLayout" Target="../slideLayouts/slideLayout200.xml"/><Relationship Id="rId1" Type="http://schemas.openxmlformats.org/officeDocument/2006/relationships/slideLayout" Target="../slideLayouts/slideLayout191.xml"/></Relationships>
</file>

<file path=ppt/slideMasters/_rels/slideMaster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3.xml"/><Relationship Id="rId8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211.xml"/><Relationship Id="rId6" Type="http://schemas.openxmlformats.org/officeDocument/2006/relationships/slideLayout" Target="../slideLayouts/slideLayout210.xml"/><Relationship Id="rId5" Type="http://schemas.openxmlformats.org/officeDocument/2006/relationships/slideLayout" Target="../slideLayouts/slideLayout209.xml"/><Relationship Id="rId4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7.xml"/><Relationship Id="rId2" Type="http://schemas.openxmlformats.org/officeDocument/2006/relationships/slideLayout" Target="../slideLayouts/slideLayout206.xml"/><Relationship Id="rId15" Type="http://schemas.openxmlformats.org/officeDocument/2006/relationships/theme" Target="../theme/theme16.xml"/><Relationship Id="rId14" Type="http://schemas.openxmlformats.org/officeDocument/2006/relationships/slideLayout" Target="../slideLayouts/slideLayout218.xml"/><Relationship Id="rId13" Type="http://schemas.openxmlformats.org/officeDocument/2006/relationships/slideLayout" Target="../slideLayouts/slideLayout217.xml"/><Relationship Id="rId12" Type="http://schemas.openxmlformats.org/officeDocument/2006/relationships/slideLayout" Target="../slideLayouts/slideLayout216.xml"/><Relationship Id="rId11" Type="http://schemas.openxmlformats.org/officeDocument/2006/relationships/slideLayout" Target="../slideLayouts/slideLayout215.xml"/><Relationship Id="rId10" Type="http://schemas.openxmlformats.org/officeDocument/2006/relationships/slideLayout" Target="../slideLayouts/slideLayout214.xml"/><Relationship Id="rId1" Type="http://schemas.openxmlformats.org/officeDocument/2006/relationships/slideLayout" Target="../slideLayouts/slideLayout205.xml"/></Relationships>
</file>

<file path=ppt/slideMasters/_rels/slideMaster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7.xml"/><Relationship Id="rId8" Type="http://schemas.openxmlformats.org/officeDocument/2006/relationships/slideLayout" Target="../slideLayouts/slideLayout226.xml"/><Relationship Id="rId7" Type="http://schemas.openxmlformats.org/officeDocument/2006/relationships/slideLayout" Target="../slideLayouts/slideLayout225.xml"/><Relationship Id="rId6" Type="http://schemas.openxmlformats.org/officeDocument/2006/relationships/slideLayout" Target="../slideLayouts/slideLayout224.xml"/><Relationship Id="rId5" Type="http://schemas.openxmlformats.org/officeDocument/2006/relationships/slideLayout" Target="../slideLayouts/slideLayout223.xml"/><Relationship Id="rId4" Type="http://schemas.openxmlformats.org/officeDocument/2006/relationships/slideLayout" Target="../slideLayouts/slideLayout222.xml"/><Relationship Id="rId3" Type="http://schemas.openxmlformats.org/officeDocument/2006/relationships/slideLayout" Target="../slideLayouts/slideLayout221.xml"/><Relationship Id="rId2" Type="http://schemas.openxmlformats.org/officeDocument/2006/relationships/slideLayout" Target="../slideLayouts/slideLayout220.xml"/><Relationship Id="rId15" Type="http://schemas.openxmlformats.org/officeDocument/2006/relationships/theme" Target="../theme/theme17.xml"/><Relationship Id="rId14" Type="http://schemas.openxmlformats.org/officeDocument/2006/relationships/slideLayout" Target="../slideLayouts/slideLayout232.xml"/><Relationship Id="rId13" Type="http://schemas.openxmlformats.org/officeDocument/2006/relationships/slideLayout" Target="../slideLayouts/slideLayout231.xml"/><Relationship Id="rId12" Type="http://schemas.openxmlformats.org/officeDocument/2006/relationships/slideLayout" Target="../slideLayouts/slideLayout230.xml"/><Relationship Id="rId11" Type="http://schemas.openxmlformats.org/officeDocument/2006/relationships/slideLayout" Target="../slideLayouts/slideLayout229.xml"/><Relationship Id="rId10" Type="http://schemas.openxmlformats.org/officeDocument/2006/relationships/slideLayout" Target="../slideLayouts/slideLayout228.xml"/><Relationship Id="rId1" Type="http://schemas.openxmlformats.org/officeDocument/2006/relationships/slideLayout" Target="../slideLayouts/slideLayout219.xml"/></Relationships>
</file>

<file path=ppt/slideMasters/_rels/slideMaster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1.xml"/><Relationship Id="rId8" Type="http://schemas.openxmlformats.org/officeDocument/2006/relationships/slideLayout" Target="../slideLayouts/slideLayout240.xml"/><Relationship Id="rId7" Type="http://schemas.openxmlformats.org/officeDocument/2006/relationships/slideLayout" Target="../slideLayouts/slideLayout239.xml"/><Relationship Id="rId6" Type="http://schemas.openxmlformats.org/officeDocument/2006/relationships/slideLayout" Target="../slideLayouts/slideLayout238.xml"/><Relationship Id="rId5" Type="http://schemas.openxmlformats.org/officeDocument/2006/relationships/slideLayout" Target="../slideLayouts/slideLayout237.xml"/><Relationship Id="rId4" Type="http://schemas.openxmlformats.org/officeDocument/2006/relationships/slideLayout" Target="../slideLayouts/slideLayout236.xml"/><Relationship Id="rId3" Type="http://schemas.openxmlformats.org/officeDocument/2006/relationships/slideLayout" Target="../slideLayouts/slideLayout235.xml"/><Relationship Id="rId2" Type="http://schemas.openxmlformats.org/officeDocument/2006/relationships/slideLayout" Target="../slideLayouts/slideLayout234.xml"/><Relationship Id="rId15" Type="http://schemas.openxmlformats.org/officeDocument/2006/relationships/theme" Target="../theme/theme18.xml"/><Relationship Id="rId14" Type="http://schemas.openxmlformats.org/officeDocument/2006/relationships/slideLayout" Target="../slideLayouts/slideLayout246.xml"/><Relationship Id="rId13" Type="http://schemas.openxmlformats.org/officeDocument/2006/relationships/slideLayout" Target="../slideLayouts/slideLayout245.xml"/><Relationship Id="rId12" Type="http://schemas.openxmlformats.org/officeDocument/2006/relationships/slideLayout" Target="../slideLayouts/slideLayout244.xml"/><Relationship Id="rId11" Type="http://schemas.openxmlformats.org/officeDocument/2006/relationships/slideLayout" Target="../slideLayouts/slideLayout243.xml"/><Relationship Id="rId10" Type="http://schemas.openxmlformats.org/officeDocument/2006/relationships/slideLayout" Target="../slideLayouts/slideLayout242.xml"/><Relationship Id="rId1" Type="http://schemas.openxmlformats.org/officeDocument/2006/relationships/slideLayout" Target="../slideLayouts/slideLayout233.xml"/></Relationships>
</file>

<file path=ppt/slideMasters/_rels/slideMaster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48.xml"/><Relationship Id="rId15" Type="http://schemas.openxmlformats.org/officeDocument/2006/relationships/theme" Target="../theme/theme19.xml"/><Relationship Id="rId14" Type="http://schemas.openxmlformats.org/officeDocument/2006/relationships/slideLayout" Target="../slideLayouts/slideLayout260.xml"/><Relationship Id="rId13" Type="http://schemas.openxmlformats.org/officeDocument/2006/relationships/slideLayout" Target="../slideLayouts/slideLayout259.xml"/><Relationship Id="rId12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6.xml"/><Relationship Id="rId1" Type="http://schemas.openxmlformats.org/officeDocument/2006/relationships/slideLayout" Target="../slideLayouts/slideLayout247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5.xml"/></Relationships>
</file>

<file path=ppt/slideMasters/_rels/slideMaster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9.xml"/><Relationship Id="rId8" Type="http://schemas.openxmlformats.org/officeDocument/2006/relationships/slideLayout" Target="../slideLayouts/slideLayout268.xml"/><Relationship Id="rId7" Type="http://schemas.openxmlformats.org/officeDocument/2006/relationships/slideLayout" Target="../slideLayouts/slideLayout267.xml"/><Relationship Id="rId6" Type="http://schemas.openxmlformats.org/officeDocument/2006/relationships/slideLayout" Target="../slideLayouts/slideLayout266.xml"/><Relationship Id="rId5" Type="http://schemas.openxmlformats.org/officeDocument/2006/relationships/slideLayout" Target="../slideLayouts/slideLayout265.xml"/><Relationship Id="rId4" Type="http://schemas.openxmlformats.org/officeDocument/2006/relationships/slideLayout" Target="../slideLayouts/slideLayout264.xml"/><Relationship Id="rId3" Type="http://schemas.openxmlformats.org/officeDocument/2006/relationships/slideLayout" Target="../slideLayouts/slideLayout263.xml"/><Relationship Id="rId2" Type="http://schemas.openxmlformats.org/officeDocument/2006/relationships/slideLayout" Target="../slideLayouts/slideLayout262.xml"/><Relationship Id="rId15" Type="http://schemas.openxmlformats.org/officeDocument/2006/relationships/theme" Target="../theme/theme20.xml"/><Relationship Id="rId14" Type="http://schemas.openxmlformats.org/officeDocument/2006/relationships/slideLayout" Target="../slideLayouts/slideLayout274.xml"/><Relationship Id="rId13" Type="http://schemas.openxmlformats.org/officeDocument/2006/relationships/slideLayout" Target="../slideLayouts/slideLayout273.xml"/><Relationship Id="rId12" Type="http://schemas.openxmlformats.org/officeDocument/2006/relationships/slideLayout" Target="../slideLayouts/slideLayout272.xml"/><Relationship Id="rId11" Type="http://schemas.openxmlformats.org/officeDocument/2006/relationships/slideLayout" Target="../slideLayouts/slideLayout271.xml"/><Relationship Id="rId10" Type="http://schemas.openxmlformats.org/officeDocument/2006/relationships/slideLayout" Target="../slideLayouts/slideLayout270.xml"/><Relationship Id="rId1" Type="http://schemas.openxmlformats.org/officeDocument/2006/relationships/slideLayout" Target="../slideLayouts/slideLayout261.xml"/></Relationships>
</file>

<file path=ppt/slideMasters/_rels/slideMaster2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3.xml"/><Relationship Id="rId8" Type="http://schemas.openxmlformats.org/officeDocument/2006/relationships/slideLayout" Target="../slideLayouts/slideLayout282.xml"/><Relationship Id="rId7" Type="http://schemas.openxmlformats.org/officeDocument/2006/relationships/slideLayout" Target="../slideLayouts/slideLayout281.xml"/><Relationship Id="rId6" Type="http://schemas.openxmlformats.org/officeDocument/2006/relationships/slideLayout" Target="../slideLayouts/slideLayout280.xml"/><Relationship Id="rId5" Type="http://schemas.openxmlformats.org/officeDocument/2006/relationships/slideLayout" Target="../slideLayouts/slideLayout279.xml"/><Relationship Id="rId4" Type="http://schemas.openxmlformats.org/officeDocument/2006/relationships/slideLayout" Target="../slideLayouts/slideLayout278.xml"/><Relationship Id="rId3" Type="http://schemas.openxmlformats.org/officeDocument/2006/relationships/slideLayout" Target="../slideLayouts/slideLayout277.xml"/><Relationship Id="rId2" Type="http://schemas.openxmlformats.org/officeDocument/2006/relationships/slideLayout" Target="../slideLayouts/slideLayout276.xml"/><Relationship Id="rId15" Type="http://schemas.openxmlformats.org/officeDocument/2006/relationships/theme" Target="../theme/theme21.xml"/><Relationship Id="rId14" Type="http://schemas.openxmlformats.org/officeDocument/2006/relationships/slideLayout" Target="../slideLayouts/slideLayout288.xml"/><Relationship Id="rId13" Type="http://schemas.openxmlformats.org/officeDocument/2006/relationships/slideLayout" Target="../slideLayouts/slideLayout287.xml"/><Relationship Id="rId12" Type="http://schemas.openxmlformats.org/officeDocument/2006/relationships/slideLayout" Target="../slideLayouts/slideLayout286.xml"/><Relationship Id="rId11" Type="http://schemas.openxmlformats.org/officeDocument/2006/relationships/slideLayout" Target="../slideLayouts/slideLayout285.xml"/><Relationship Id="rId10" Type="http://schemas.openxmlformats.org/officeDocument/2006/relationships/slideLayout" Target="../slideLayouts/slideLayout284.xml"/><Relationship Id="rId1" Type="http://schemas.openxmlformats.org/officeDocument/2006/relationships/slideLayout" Target="../slideLayouts/slideLayout275.xml"/></Relationships>
</file>

<file path=ppt/slideMasters/_rels/slideMaster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97.xml"/><Relationship Id="rId8" Type="http://schemas.openxmlformats.org/officeDocument/2006/relationships/slideLayout" Target="../slideLayouts/slideLayout296.xml"/><Relationship Id="rId7" Type="http://schemas.openxmlformats.org/officeDocument/2006/relationships/slideLayout" Target="../slideLayouts/slideLayout295.xml"/><Relationship Id="rId6" Type="http://schemas.openxmlformats.org/officeDocument/2006/relationships/slideLayout" Target="../slideLayouts/slideLayout294.xml"/><Relationship Id="rId5" Type="http://schemas.openxmlformats.org/officeDocument/2006/relationships/slideLayout" Target="../slideLayouts/slideLayout293.xml"/><Relationship Id="rId4" Type="http://schemas.openxmlformats.org/officeDocument/2006/relationships/slideLayout" Target="../slideLayouts/slideLayout292.xml"/><Relationship Id="rId3" Type="http://schemas.openxmlformats.org/officeDocument/2006/relationships/slideLayout" Target="../slideLayouts/slideLayout291.xml"/><Relationship Id="rId2" Type="http://schemas.openxmlformats.org/officeDocument/2006/relationships/slideLayout" Target="../slideLayouts/slideLayout290.xml"/><Relationship Id="rId16" Type="http://schemas.openxmlformats.org/officeDocument/2006/relationships/theme" Target="../theme/theme22.xml"/><Relationship Id="rId15" Type="http://schemas.openxmlformats.org/officeDocument/2006/relationships/slideLayout" Target="../slideLayouts/slideLayout303.xml"/><Relationship Id="rId14" Type="http://schemas.openxmlformats.org/officeDocument/2006/relationships/slideLayout" Target="../slideLayouts/slideLayout302.xml"/><Relationship Id="rId13" Type="http://schemas.openxmlformats.org/officeDocument/2006/relationships/slideLayout" Target="../slideLayouts/slideLayout301.xml"/><Relationship Id="rId12" Type="http://schemas.openxmlformats.org/officeDocument/2006/relationships/slideLayout" Target="../slideLayouts/slideLayout300.xml"/><Relationship Id="rId11" Type="http://schemas.openxmlformats.org/officeDocument/2006/relationships/slideLayout" Target="../slideLayouts/slideLayout299.xml"/><Relationship Id="rId10" Type="http://schemas.openxmlformats.org/officeDocument/2006/relationships/slideLayout" Target="../slideLayouts/slideLayout298.xml"/><Relationship Id="rId1" Type="http://schemas.openxmlformats.org/officeDocument/2006/relationships/slideLayout" Target="../slideLayouts/slideLayout289.xml"/></Relationships>
</file>

<file path=ppt/slideMasters/_rels/slideMaster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2.xml"/><Relationship Id="rId8" Type="http://schemas.openxmlformats.org/officeDocument/2006/relationships/slideLayout" Target="../slideLayouts/slideLayout311.xml"/><Relationship Id="rId7" Type="http://schemas.openxmlformats.org/officeDocument/2006/relationships/slideLayout" Target="../slideLayouts/slideLayout310.xml"/><Relationship Id="rId6" Type="http://schemas.openxmlformats.org/officeDocument/2006/relationships/slideLayout" Target="../slideLayouts/slideLayout309.xml"/><Relationship Id="rId5" Type="http://schemas.openxmlformats.org/officeDocument/2006/relationships/slideLayout" Target="../slideLayouts/slideLayout308.xml"/><Relationship Id="rId4" Type="http://schemas.openxmlformats.org/officeDocument/2006/relationships/slideLayout" Target="../slideLayouts/slideLayout307.xml"/><Relationship Id="rId3" Type="http://schemas.openxmlformats.org/officeDocument/2006/relationships/slideLayout" Target="../slideLayouts/slideLayout306.xml"/><Relationship Id="rId2" Type="http://schemas.openxmlformats.org/officeDocument/2006/relationships/slideLayout" Target="../slideLayouts/slideLayout305.xml"/><Relationship Id="rId15" Type="http://schemas.openxmlformats.org/officeDocument/2006/relationships/theme" Target="../theme/theme23.xml"/><Relationship Id="rId14" Type="http://schemas.openxmlformats.org/officeDocument/2006/relationships/slideLayout" Target="../slideLayouts/slideLayout317.xml"/><Relationship Id="rId13" Type="http://schemas.openxmlformats.org/officeDocument/2006/relationships/slideLayout" Target="../slideLayouts/slideLayout316.xml"/><Relationship Id="rId12" Type="http://schemas.openxmlformats.org/officeDocument/2006/relationships/slideLayout" Target="../slideLayouts/slideLayout315.xml"/><Relationship Id="rId11" Type="http://schemas.openxmlformats.org/officeDocument/2006/relationships/slideLayout" Target="../slideLayouts/slideLayout314.xml"/><Relationship Id="rId10" Type="http://schemas.openxmlformats.org/officeDocument/2006/relationships/slideLayout" Target="../slideLayouts/slideLayout313.xml"/><Relationship Id="rId1" Type="http://schemas.openxmlformats.org/officeDocument/2006/relationships/slideLayout" Target="../slideLayouts/slideLayout304.xml"/></Relationships>
</file>

<file path=ppt/slideMasters/_rels/slideMaster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6.xml"/><Relationship Id="rId8" Type="http://schemas.openxmlformats.org/officeDocument/2006/relationships/slideLayout" Target="../slideLayouts/slideLayout325.xml"/><Relationship Id="rId7" Type="http://schemas.openxmlformats.org/officeDocument/2006/relationships/slideLayout" Target="../slideLayouts/slideLayout324.xml"/><Relationship Id="rId6" Type="http://schemas.openxmlformats.org/officeDocument/2006/relationships/slideLayout" Target="../slideLayouts/slideLayout323.xml"/><Relationship Id="rId5" Type="http://schemas.openxmlformats.org/officeDocument/2006/relationships/slideLayout" Target="../slideLayouts/slideLayout322.xml"/><Relationship Id="rId4" Type="http://schemas.openxmlformats.org/officeDocument/2006/relationships/slideLayout" Target="../slideLayouts/slideLayout321.xml"/><Relationship Id="rId3" Type="http://schemas.openxmlformats.org/officeDocument/2006/relationships/slideLayout" Target="../slideLayouts/slideLayout320.xml"/><Relationship Id="rId2" Type="http://schemas.openxmlformats.org/officeDocument/2006/relationships/slideLayout" Target="../slideLayouts/slideLayout319.xml"/><Relationship Id="rId15" Type="http://schemas.openxmlformats.org/officeDocument/2006/relationships/theme" Target="../theme/theme24.xml"/><Relationship Id="rId14" Type="http://schemas.openxmlformats.org/officeDocument/2006/relationships/slideLayout" Target="../slideLayouts/slideLayout331.xml"/><Relationship Id="rId13" Type="http://schemas.openxmlformats.org/officeDocument/2006/relationships/slideLayout" Target="../slideLayouts/slideLayout330.xml"/><Relationship Id="rId12" Type="http://schemas.openxmlformats.org/officeDocument/2006/relationships/slideLayout" Target="../slideLayouts/slideLayout329.xml"/><Relationship Id="rId11" Type="http://schemas.openxmlformats.org/officeDocument/2006/relationships/slideLayout" Target="../slideLayouts/slideLayout328.xml"/><Relationship Id="rId10" Type="http://schemas.openxmlformats.org/officeDocument/2006/relationships/slideLayout" Target="../slideLayouts/slideLayout327.xml"/><Relationship Id="rId1" Type="http://schemas.openxmlformats.org/officeDocument/2006/relationships/slideLayout" Target="../slideLayouts/slideLayout318.xml"/></Relationships>
</file>

<file path=ppt/slideMasters/_rels/slideMaster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40.xml"/><Relationship Id="rId8" Type="http://schemas.openxmlformats.org/officeDocument/2006/relationships/slideLayout" Target="../slideLayouts/slideLayout339.xml"/><Relationship Id="rId7" Type="http://schemas.openxmlformats.org/officeDocument/2006/relationships/slideLayout" Target="../slideLayouts/slideLayout338.xml"/><Relationship Id="rId6" Type="http://schemas.openxmlformats.org/officeDocument/2006/relationships/slideLayout" Target="../slideLayouts/slideLayout337.xml"/><Relationship Id="rId5" Type="http://schemas.openxmlformats.org/officeDocument/2006/relationships/slideLayout" Target="../slideLayouts/slideLayout336.xml"/><Relationship Id="rId4" Type="http://schemas.openxmlformats.org/officeDocument/2006/relationships/slideLayout" Target="../slideLayouts/slideLayout335.xml"/><Relationship Id="rId3" Type="http://schemas.openxmlformats.org/officeDocument/2006/relationships/slideLayout" Target="../slideLayouts/slideLayout334.xml"/><Relationship Id="rId2" Type="http://schemas.openxmlformats.org/officeDocument/2006/relationships/slideLayout" Target="../slideLayouts/slideLayout333.xml"/><Relationship Id="rId15" Type="http://schemas.openxmlformats.org/officeDocument/2006/relationships/theme" Target="../theme/theme25.xml"/><Relationship Id="rId14" Type="http://schemas.openxmlformats.org/officeDocument/2006/relationships/slideLayout" Target="../slideLayouts/slideLayout345.xml"/><Relationship Id="rId13" Type="http://schemas.openxmlformats.org/officeDocument/2006/relationships/slideLayout" Target="../slideLayouts/slideLayout344.xml"/><Relationship Id="rId12" Type="http://schemas.openxmlformats.org/officeDocument/2006/relationships/slideLayout" Target="../slideLayouts/slideLayout343.xml"/><Relationship Id="rId11" Type="http://schemas.openxmlformats.org/officeDocument/2006/relationships/slideLayout" Target="../slideLayouts/slideLayout342.xml"/><Relationship Id="rId10" Type="http://schemas.openxmlformats.org/officeDocument/2006/relationships/slideLayout" Target="../slideLayouts/slideLayout341.xml"/><Relationship Id="rId1" Type="http://schemas.openxmlformats.org/officeDocument/2006/relationships/slideLayout" Target="../slideLayouts/slideLayout332.xml"/></Relationships>
</file>

<file path=ppt/slideMasters/_rels/slideMaster2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54.xml"/><Relationship Id="rId8" Type="http://schemas.openxmlformats.org/officeDocument/2006/relationships/slideLayout" Target="../slideLayouts/slideLayout353.xml"/><Relationship Id="rId7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7.xml"/><Relationship Id="rId15" Type="http://schemas.openxmlformats.org/officeDocument/2006/relationships/theme" Target="../theme/theme26.xml"/><Relationship Id="rId14" Type="http://schemas.openxmlformats.org/officeDocument/2006/relationships/slideLayout" Target="../slideLayouts/slideLayout359.xml"/><Relationship Id="rId13" Type="http://schemas.openxmlformats.org/officeDocument/2006/relationships/slideLayout" Target="../slideLayouts/slideLayout358.xml"/><Relationship Id="rId12" Type="http://schemas.openxmlformats.org/officeDocument/2006/relationships/slideLayout" Target="../slideLayouts/slideLayout357.xml"/><Relationship Id="rId11" Type="http://schemas.openxmlformats.org/officeDocument/2006/relationships/slideLayout" Target="../slideLayouts/slideLayout356.xml"/><Relationship Id="rId10" Type="http://schemas.openxmlformats.org/officeDocument/2006/relationships/slideLayout" Target="../slideLayouts/slideLayout355.xml"/><Relationship Id="rId1" Type="http://schemas.openxmlformats.org/officeDocument/2006/relationships/slideLayout" Target="../slideLayouts/slideLayout346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0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0.xml"/><Relationship Id="rId7" Type="http://schemas.openxmlformats.org/officeDocument/2006/relationships/slideLayout" Target="../slideLayouts/slideLayout49.xml"/><Relationship Id="rId6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4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2.xml"/><Relationship Id="rId1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9.xml"/><Relationship Id="rId2" Type="http://schemas.openxmlformats.org/officeDocument/2006/relationships/slideLayout" Target="../slideLayouts/slideLayout58.xml"/><Relationship Id="rId15" Type="http://schemas.openxmlformats.org/officeDocument/2006/relationships/theme" Target="../theme/theme5.xml"/><Relationship Id="rId14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6.xml"/><Relationship Id="rId1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.xml"/><Relationship Id="rId8" Type="http://schemas.openxmlformats.org/officeDocument/2006/relationships/slideLayout" Target="../slideLayouts/slideLayout78.xml"/><Relationship Id="rId7" Type="http://schemas.openxmlformats.org/officeDocument/2006/relationships/slideLayout" Target="../slideLayouts/slideLayout77.xml"/><Relationship Id="rId6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4.xml"/><Relationship Id="rId3" Type="http://schemas.openxmlformats.org/officeDocument/2006/relationships/slideLayout" Target="../slideLayouts/slideLayout73.xml"/><Relationship Id="rId2" Type="http://schemas.openxmlformats.org/officeDocument/2006/relationships/slideLayout" Target="../slideLayouts/slideLayout72.xml"/><Relationship Id="rId15" Type="http://schemas.openxmlformats.org/officeDocument/2006/relationships/theme" Target="../theme/theme6.xml"/><Relationship Id="rId14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0.xml"/><Relationship Id="rId1" Type="http://schemas.openxmlformats.org/officeDocument/2006/relationships/slideLayout" Target="../slideLayouts/slideLayout71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3.xml"/><Relationship Id="rId8" Type="http://schemas.openxmlformats.org/officeDocument/2006/relationships/slideLayout" Target="../slideLayouts/slideLayout92.xml"/><Relationship Id="rId7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8.xml"/><Relationship Id="rId3" Type="http://schemas.openxmlformats.org/officeDocument/2006/relationships/slideLayout" Target="../slideLayouts/slideLayout87.xml"/><Relationship Id="rId2" Type="http://schemas.openxmlformats.org/officeDocument/2006/relationships/slideLayout" Target="../slideLayouts/slideLayout86.xml"/><Relationship Id="rId15" Type="http://schemas.openxmlformats.org/officeDocument/2006/relationships/theme" Target="../theme/theme7.xml"/><Relationship Id="rId14" Type="http://schemas.openxmlformats.org/officeDocument/2006/relationships/slideLayout" Target="../slideLayouts/slideLayout98.xml"/><Relationship Id="rId13" Type="http://schemas.openxmlformats.org/officeDocument/2006/relationships/slideLayout" Target="../slideLayouts/slideLayout97.xml"/><Relationship Id="rId12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94.xml"/><Relationship Id="rId1" Type="http://schemas.openxmlformats.org/officeDocument/2006/relationships/slideLayout" Target="../slideLayouts/slideLayout85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7.xml"/><Relationship Id="rId8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100.xml"/><Relationship Id="rId16" Type="http://schemas.openxmlformats.org/officeDocument/2006/relationships/theme" Target="../theme/theme8.xml"/><Relationship Id="rId15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2.xml"/><Relationship Id="rId8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5.xml"/><Relationship Id="rId15" Type="http://schemas.openxmlformats.org/officeDocument/2006/relationships/theme" Target="../theme/theme9.xml"/><Relationship Id="rId14" Type="http://schemas.openxmlformats.org/officeDocument/2006/relationships/slideLayout" Target="../slideLayouts/slideLayout127.xml"/><Relationship Id="rId13" Type="http://schemas.openxmlformats.org/officeDocument/2006/relationships/slideLayout" Target="../slideLayouts/slideLayout126.xml"/><Relationship Id="rId12" Type="http://schemas.openxmlformats.org/officeDocument/2006/relationships/slideLayout" Target="../slideLayouts/slideLayout125.xml"/><Relationship Id="rId11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  <p:sldLayoutId id="2147483796" r:id="rId12"/>
    <p:sldLayoutId id="2147483797" r:id="rId13"/>
    <p:sldLayoutId id="214748379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  <p:sldLayoutId id="2147483819" r:id="rId12"/>
    <p:sldLayoutId id="2147483820" r:id="rId13"/>
    <p:sldLayoutId id="214748382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6" r:id="rId9"/>
    <p:sldLayoutId id="2147483847" r:id="rId10"/>
    <p:sldLayoutId id="2147483848" r:id="rId11"/>
    <p:sldLayoutId id="2147483849" r:id="rId12"/>
    <p:sldLayoutId id="2147483850" r:id="rId13"/>
    <p:sldLayoutId id="214748385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  <p:sldLayoutId id="2147483879" r:id="rId12"/>
    <p:sldLayoutId id="2147483880" r:id="rId13"/>
    <p:sldLayoutId id="214748388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  <p:sldLayoutId id="2147483894" r:id="rId12"/>
    <p:sldLayoutId id="2147483895" r:id="rId13"/>
    <p:sldLayoutId id="214748389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  <p:sldLayoutId id="214748391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29" r:id="rId2"/>
    <p:sldLayoutId id="2147483930" r:id="rId3"/>
    <p:sldLayoutId id="2147483931" r:id="rId4"/>
    <p:sldLayoutId id="2147483932" r:id="rId5"/>
    <p:sldLayoutId id="2147483933" r:id="rId6"/>
    <p:sldLayoutId id="2147483934" r:id="rId7"/>
    <p:sldLayoutId id="2147483935" r:id="rId8"/>
    <p:sldLayoutId id="2147483936" r:id="rId9"/>
    <p:sldLayoutId id="2147483937" r:id="rId10"/>
    <p:sldLayoutId id="2147483938" r:id="rId11"/>
    <p:sldLayoutId id="2147483939" r:id="rId12"/>
    <p:sldLayoutId id="2147483940" r:id="rId13"/>
    <p:sldLayoutId id="214748394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  <p:sldLayoutId id="2147483954" r:id="rId12"/>
    <p:sldLayoutId id="2147483955" r:id="rId13"/>
    <p:sldLayoutId id="214748395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8" r:id="rId1"/>
    <p:sldLayoutId id="2147483959" r:id="rId2"/>
    <p:sldLayoutId id="2147483960" r:id="rId3"/>
    <p:sldLayoutId id="2147483961" r:id="rId4"/>
    <p:sldLayoutId id="2147483962" r:id="rId5"/>
    <p:sldLayoutId id="2147483963" r:id="rId6"/>
    <p:sldLayoutId id="2147483964" r:id="rId7"/>
    <p:sldLayoutId id="2147483965" r:id="rId8"/>
    <p:sldLayoutId id="2147483966" r:id="rId9"/>
    <p:sldLayoutId id="2147483967" r:id="rId10"/>
    <p:sldLayoutId id="2147483968" r:id="rId11"/>
    <p:sldLayoutId id="2147483969" r:id="rId12"/>
    <p:sldLayoutId id="2147483970" r:id="rId13"/>
    <p:sldLayoutId id="2147483971" r:id="rId14"/>
    <p:sldLayoutId id="214748397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74" r:id="rId1"/>
    <p:sldLayoutId id="2147483975" r:id="rId2"/>
    <p:sldLayoutId id="2147483976" r:id="rId3"/>
    <p:sldLayoutId id="2147483977" r:id="rId4"/>
    <p:sldLayoutId id="2147483978" r:id="rId5"/>
    <p:sldLayoutId id="2147483979" r:id="rId6"/>
    <p:sldLayoutId id="2147483980" r:id="rId7"/>
    <p:sldLayoutId id="2147483981" r:id="rId8"/>
    <p:sldLayoutId id="2147483982" r:id="rId9"/>
    <p:sldLayoutId id="2147483983" r:id="rId10"/>
    <p:sldLayoutId id="2147483984" r:id="rId11"/>
    <p:sldLayoutId id="2147483985" r:id="rId12"/>
    <p:sldLayoutId id="2147483986" r:id="rId13"/>
    <p:sldLayoutId id="214748398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  <p:sldLayoutId id="2147483995" r:id="rId7"/>
    <p:sldLayoutId id="2147483996" r:id="rId8"/>
    <p:sldLayoutId id="2147483997" r:id="rId9"/>
    <p:sldLayoutId id="2147483998" r:id="rId10"/>
    <p:sldLayoutId id="2147483999" r:id="rId11"/>
    <p:sldLayoutId id="2147484000" r:id="rId12"/>
    <p:sldLayoutId id="2147484001" r:id="rId13"/>
    <p:sldLayoutId id="214748400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05" r:id="rId2"/>
    <p:sldLayoutId id="2147484006" r:id="rId3"/>
    <p:sldLayoutId id="2147484007" r:id="rId4"/>
    <p:sldLayoutId id="2147484008" r:id="rId5"/>
    <p:sldLayoutId id="2147484009" r:id="rId6"/>
    <p:sldLayoutId id="2147484010" r:id="rId7"/>
    <p:sldLayoutId id="2147484011" r:id="rId8"/>
    <p:sldLayoutId id="2147484012" r:id="rId9"/>
    <p:sldLayoutId id="2147484013" r:id="rId10"/>
    <p:sldLayoutId id="2147484014" r:id="rId11"/>
    <p:sldLayoutId id="2147484015" r:id="rId12"/>
    <p:sldLayoutId id="2147484016" r:id="rId13"/>
    <p:sldLayoutId id="214748401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  <p:sldLayoutId id="2147484030" r:id="rId12"/>
    <p:sldLayoutId id="2147484031" r:id="rId13"/>
    <p:sldLayoutId id="214748403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83.png"/><Relationship Id="rId1" Type="http://schemas.openxmlformats.org/officeDocument/2006/relationships/image" Target="../media/image8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9.xml"/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image" Target="../media/image8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88.png"/><Relationship Id="rId1" Type="http://schemas.openxmlformats.org/officeDocument/2006/relationships/image" Target="../media/image8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9.xml"/><Relationship Id="rId6" Type="http://schemas.openxmlformats.org/officeDocument/2006/relationships/image" Target="../media/image90.png"/><Relationship Id="rId5" Type="http://schemas.openxmlformats.org/officeDocument/2006/relationships/tags" Target="../tags/tag22.xml"/><Relationship Id="rId4" Type="http://schemas.openxmlformats.org/officeDocument/2006/relationships/image" Target="../media/image89.png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3.xml"/><Relationship Id="rId1" Type="http://schemas.openxmlformats.org/officeDocument/2006/relationships/tags" Target="../tags/tag23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0.xml"/><Relationship Id="rId4" Type="http://schemas.openxmlformats.org/officeDocument/2006/relationships/image" Target="../media/image94.png"/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image" Target="../media/image9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0.xml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9.xml"/><Relationship Id="rId8" Type="http://schemas.openxmlformats.org/officeDocument/2006/relationships/image" Target="../media/image72.svg"/><Relationship Id="rId7" Type="http://schemas.openxmlformats.org/officeDocument/2006/relationships/image" Target="../media/image71.png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svg"/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65.pn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00.xml"/><Relationship Id="rId6" Type="http://schemas.openxmlformats.org/officeDocument/2006/relationships/image" Target="../media/image96.png"/><Relationship Id="rId5" Type="http://schemas.openxmlformats.org/officeDocument/2006/relationships/tags" Target="../tags/tag29.xml"/><Relationship Id="rId4" Type="http://schemas.openxmlformats.org/officeDocument/2006/relationships/image" Target="../media/image95.png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0.xml"/><Relationship Id="rId2" Type="http://schemas.openxmlformats.org/officeDocument/2006/relationships/tags" Target="../tags/tag31.xml"/><Relationship Id="rId1" Type="http://schemas.openxmlformats.org/officeDocument/2006/relationships/tags" Target="../tags/tag30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0.xml"/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image" Target="../media/image9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0.xml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0.xml"/><Relationship Id="rId2" Type="http://schemas.openxmlformats.org/officeDocument/2006/relationships/image" Target="../media/image101.png"/><Relationship Id="rId1" Type="http://schemas.openxmlformats.org/officeDocument/2006/relationships/image" Target="../media/image10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7.xml"/><Relationship Id="rId1" Type="http://schemas.openxmlformats.org/officeDocument/2006/relationships/tags" Target="../tags/tag34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41.xml"/><Relationship Id="rId8" Type="http://schemas.openxmlformats.org/officeDocument/2006/relationships/tags" Target="../tags/tag40.xml"/><Relationship Id="rId7" Type="http://schemas.openxmlformats.org/officeDocument/2006/relationships/tags" Target="../tags/tag39.xml"/><Relationship Id="rId6" Type="http://schemas.openxmlformats.org/officeDocument/2006/relationships/image" Target="../media/image103.png"/><Relationship Id="rId5" Type="http://schemas.openxmlformats.org/officeDocument/2006/relationships/tags" Target="../tags/tag38.xml"/><Relationship Id="rId4" Type="http://schemas.openxmlformats.org/officeDocument/2006/relationships/image" Target="../media/image102.emf"/><Relationship Id="rId3" Type="http://schemas.openxmlformats.org/officeDocument/2006/relationships/tags" Target="../tags/tag37.xml"/><Relationship Id="rId23" Type="http://schemas.openxmlformats.org/officeDocument/2006/relationships/slideLayout" Target="../slideLayouts/slideLayout101.xml"/><Relationship Id="rId22" Type="http://schemas.openxmlformats.org/officeDocument/2006/relationships/tags" Target="../tags/tag51.xml"/><Relationship Id="rId21" Type="http://schemas.openxmlformats.org/officeDocument/2006/relationships/tags" Target="../tags/tag50.xml"/><Relationship Id="rId20" Type="http://schemas.openxmlformats.org/officeDocument/2006/relationships/tags" Target="../tags/tag49.xml"/><Relationship Id="rId2" Type="http://schemas.openxmlformats.org/officeDocument/2006/relationships/tags" Target="../tags/tag36.xml"/><Relationship Id="rId19" Type="http://schemas.openxmlformats.org/officeDocument/2006/relationships/image" Target="../media/image106.png"/><Relationship Id="rId18" Type="http://schemas.openxmlformats.org/officeDocument/2006/relationships/tags" Target="../tags/tag48.xml"/><Relationship Id="rId17" Type="http://schemas.openxmlformats.org/officeDocument/2006/relationships/tags" Target="../tags/tag47.xml"/><Relationship Id="rId16" Type="http://schemas.openxmlformats.org/officeDocument/2006/relationships/tags" Target="../tags/tag46.xml"/><Relationship Id="rId15" Type="http://schemas.openxmlformats.org/officeDocument/2006/relationships/tags" Target="../tags/tag45.xml"/><Relationship Id="rId14" Type="http://schemas.openxmlformats.org/officeDocument/2006/relationships/tags" Target="../tags/tag44.xml"/><Relationship Id="rId13" Type="http://schemas.openxmlformats.org/officeDocument/2006/relationships/image" Target="../media/image105.emf"/><Relationship Id="rId12" Type="http://schemas.openxmlformats.org/officeDocument/2006/relationships/tags" Target="../tags/tag43.xml"/><Relationship Id="rId11" Type="http://schemas.openxmlformats.org/officeDocument/2006/relationships/image" Target="../media/image104.emf"/><Relationship Id="rId10" Type="http://schemas.openxmlformats.org/officeDocument/2006/relationships/tags" Target="../tags/tag42.xml"/><Relationship Id="rId1" Type="http://schemas.openxmlformats.org/officeDocument/2006/relationships/tags" Target="../tags/tag3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52.xml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image" Target="../media/image107.png"/><Relationship Id="rId7" Type="http://schemas.openxmlformats.org/officeDocument/2006/relationships/tags" Target="../tags/tag58.xml"/><Relationship Id="rId6" Type="http://schemas.openxmlformats.org/officeDocument/2006/relationships/tags" Target="../tags/tag57.xml"/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3" Type="http://schemas.openxmlformats.org/officeDocument/2006/relationships/hyperlink" Target="https://doi.org/10.3390/nu16233990" TargetMode="External"/><Relationship Id="rId25" Type="http://schemas.openxmlformats.org/officeDocument/2006/relationships/slideLayout" Target="../slideLayouts/slideLayout59.xml"/><Relationship Id="rId24" Type="http://schemas.openxmlformats.org/officeDocument/2006/relationships/tags" Target="../tags/tag68.xml"/><Relationship Id="rId23" Type="http://schemas.openxmlformats.org/officeDocument/2006/relationships/tags" Target="../tags/tag67.xml"/><Relationship Id="rId22" Type="http://schemas.openxmlformats.org/officeDocument/2006/relationships/tags" Target="../tags/tag66.xml"/><Relationship Id="rId21" Type="http://schemas.openxmlformats.org/officeDocument/2006/relationships/tags" Target="../tags/tag65.xml"/><Relationship Id="rId20" Type="http://schemas.openxmlformats.org/officeDocument/2006/relationships/tags" Target="../tags/tag64.xml"/><Relationship Id="rId2" Type="http://schemas.openxmlformats.org/officeDocument/2006/relationships/tags" Target="../tags/tag54.xml"/><Relationship Id="rId19" Type="http://schemas.openxmlformats.org/officeDocument/2006/relationships/tags" Target="../tags/tag63.xml"/><Relationship Id="rId18" Type="http://schemas.openxmlformats.org/officeDocument/2006/relationships/image" Target="../media/image112.svg"/><Relationship Id="rId17" Type="http://schemas.openxmlformats.org/officeDocument/2006/relationships/image" Target="../media/image71.png"/><Relationship Id="rId16" Type="http://schemas.openxmlformats.org/officeDocument/2006/relationships/image" Target="../media/image111.png"/><Relationship Id="rId15" Type="http://schemas.openxmlformats.org/officeDocument/2006/relationships/tags" Target="../tags/tag62.xml"/><Relationship Id="rId14" Type="http://schemas.openxmlformats.org/officeDocument/2006/relationships/image" Target="../media/image110.png"/><Relationship Id="rId13" Type="http://schemas.openxmlformats.org/officeDocument/2006/relationships/tags" Target="../tags/tag61.xml"/><Relationship Id="rId12" Type="http://schemas.openxmlformats.org/officeDocument/2006/relationships/image" Target="../media/image109.png"/><Relationship Id="rId11" Type="http://schemas.openxmlformats.org/officeDocument/2006/relationships/tags" Target="../tags/tag60.xml"/><Relationship Id="rId10" Type="http://schemas.openxmlformats.org/officeDocument/2006/relationships/image" Target="../media/image108.png"/><Relationship Id="rId1" Type="http://schemas.openxmlformats.org/officeDocument/2006/relationships/tags" Target="../tags/tag5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6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4.jpeg"/><Relationship Id="rId8" Type="http://schemas.openxmlformats.org/officeDocument/2006/relationships/tags" Target="../tags/tag76.xml"/><Relationship Id="rId7" Type="http://schemas.openxmlformats.org/officeDocument/2006/relationships/image" Target="../media/image113.png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1" Type="http://schemas.openxmlformats.org/officeDocument/2006/relationships/slideLayout" Target="../slideLayouts/slideLayout59.xml"/><Relationship Id="rId20" Type="http://schemas.openxmlformats.org/officeDocument/2006/relationships/tags" Target="../tags/tag85.xml"/><Relationship Id="rId2" Type="http://schemas.openxmlformats.org/officeDocument/2006/relationships/tags" Target="../tags/tag71.xml"/><Relationship Id="rId19" Type="http://schemas.openxmlformats.org/officeDocument/2006/relationships/tags" Target="../tags/tag84.xml"/><Relationship Id="rId18" Type="http://schemas.openxmlformats.org/officeDocument/2006/relationships/tags" Target="../tags/tag83.xml"/><Relationship Id="rId17" Type="http://schemas.openxmlformats.org/officeDocument/2006/relationships/tags" Target="../tags/tag82.xml"/><Relationship Id="rId16" Type="http://schemas.openxmlformats.org/officeDocument/2006/relationships/tags" Target="../tags/tag81.xml"/><Relationship Id="rId15" Type="http://schemas.openxmlformats.org/officeDocument/2006/relationships/tags" Target="../tags/tag80.xml"/><Relationship Id="rId14" Type="http://schemas.openxmlformats.org/officeDocument/2006/relationships/tags" Target="../tags/tag79.xml"/><Relationship Id="rId13" Type="http://schemas.openxmlformats.org/officeDocument/2006/relationships/tags" Target="../tags/tag78.xml"/><Relationship Id="rId12" Type="http://schemas.openxmlformats.org/officeDocument/2006/relationships/tags" Target="../tags/tag77.xml"/><Relationship Id="rId11" Type="http://schemas.openxmlformats.org/officeDocument/2006/relationships/image" Target="../media/image116.png"/><Relationship Id="rId10" Type="http://schemas.openxmlformats.org/officeDocument/2006/relationships/image" Target="../media/image115.png"/><Relationship Id="rId1" Type="http://schemas.openxmlformats.org/officeDocument/2006/relationships/tags" Target="../tags/tag7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7.xml"/><Relationship Id="rId1" Type="http://schemas.openxmlformats.org/officeDocument/2006/relationships/tags" Target="../tags/tag86.xml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image" Target="../media/image117.png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1" Type="http://schemas.openxmlformats.org/officeDocument/2006/relationships/slideLayout" Target="../slideLayouts/slideLayout101.xml"/><Relationship Id="rId20" Type="http://schemas.openxmlformats.org/officeDocument/2006/relationships/tags" Target="../tags/tag102.xml"/><Relationship Id="rId2" Type="http://schemas.openxmlformats.org/officeDocument/2006/relationships/tags" Target="../tags/tag88.xml"/><Relationship Id="rId19" Type="http://schemas.openxmlformats.org/officeDocument/2006/relationships/tags" Target="../tags/tag101.xml"/><Relationship Id="rId18" Type="http://schemas.openxmlformats.org/officeDocument/2006/relationships/tags" Target="../tags/tag100.xml"/><Relationship Id="rId17" Type="http://schemas.openxmlformats.org/officeDocument/2006/relationships/tags" Target="../tags/tag99.xml"/><Relationship Id="rId16" Type="http://schemas.openxmlformats.org/officeDocument/2006/relationships/tags" Target="../tags/tag98.xml"/><Relationship Id="rId15" Type="http://schemas.openxmlformats.org/officeDocument/2006/relationships/tags" Target="../tags/tag97.xml"/><Relationship Id="rId14" Type="http://schemas.openxmlformats.org/officeDocument/2006/relationships/image" Target="../media/image120.png"/><Relationship Id="rId13" Type="http://schemas.openxmlformats.org/officeDocument/2006/relationships/tags" Target="../tags/tag96.xml"/><Relationship Id="rId12" Type="http://schemas.openxmlformats.org/officeDocument/2006/relationships/image" Target="../media/image119.png"/><Relationship Id="rId11" Type="http://schemas.openxmlformats.org/officeDocument/2006/relationships/tags" Target="../tags/tag95.xml"/><Relationship Id="rId10" Type="http://schemas.openxmlformats.org/officeDocument/2006/relationships/image" Target="../media/image118.png"/><Relationship Id="rId1" Type="http://schemas.openxmlformats.org/officeDocument/2006/relationships/tags" Target="../tags/tag8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6.xml"/><Relationship Id="rId1" Type="http://schemas.openxmlformats.org/officeDocument/2006/relationships/tags" Target="../tags/tag103.xml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image" Target="../media/image121.png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4" Type="http://schemas.openxmlformats.org/officeDocument/2006/relationships/notesSlide" Target="../notesSlides/notesSlide3.xml"/><Relationship Id="rId13" Type="http://schemas.openxmlformats.org/officeDocument/2006/relationships/slideLayout" Target="../slideLayouts/slideLayout130.xml"/><Relationship Id="rId12" Type="http://schemas.openxmlformats.org/officeDocument/2006/relationships/image" Target="../media/image122.png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tags" Target="../tags/tag10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4.xml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5.xml"/><Relationship Id="rId8" Type="http://schemas.openxmlformats.org/officeDocument/2006/relationships/tags" Target="../tags/tag120.xml"/><Relationship Id="rId7" Type="http://schemas.openxmlformats.org/officeDocument/2006/relationships/tags" Target="../tags/tag119.xml"/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image" Target="../media/image124.png"/><Relationship Id="rId1" Type="http://schemas.openxmlformats.org/officeDocument/2006/relationships/image" Target="../media/image12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3.xml"/><Relationship Id="rId1" Type="http://schemas.openxmlformats.org/officeDocument/2006/relationships/tags" Target="../tags/tag121.xml"/></Relationships>
</file>

<file path=ppt/slides/_rels/slide3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79.xml"/><Relationship Id="rId5" Type="http://schemas.openxmlformats.org/officeDocument/2006/relationships/image" Target="../media/image126.png"/><Relationship Id="rId4" Type="http://schemas.openxmlformats.org/officeDocument/2006/relationships/image" Target="../media/image125.png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3.xml"/><Relationship Id="rId1" Type="http://schemas.openxmlformats.org/officeDocument/2006/relationships/tags" Target="../tags/tag1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image" Target="../media/image74.png"/><Relationship Id="rId1" Type="http://schemas.openxmlformats.org/officeDocument/2006/relationships/image" Target="../media/image7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1.xml"/><Relationship Id="rId1" Type="http://schemas.openxmlformats.org/officeDocument/2006/relationships/image" Target="../media/image127.jpe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7.xml"/><Relationship Id="rId1" Type="http://schemas.openxmlformats.org/officeDocument/2006/relationships/tags" Target="../tags/tag126.xml"/></Relationships>
</file>

<file path=ppt/slides/_rels/slide4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21.xml"/><Relationship Id="rId4" Type="http://schemas.openxmlformats.org/officeDocument/2006/relationships/image" Target="../media/image129.png"/><Relationship Id="rId3" Type="http://schemas.openxmlformats.org/officeDocument/2006/relationships/image" Target="../media/image128.png"/><Relationship Id="rId2" Type="http://schemas.openxmlformats.org/officeDocument/2006/relationships/tags" Target="../tags/tag128.xml"/><Relationship Id="rId1" Type="http://schemas.openxmlformats.org/officeDocument/2006/relationships/tags" Target="../tags/tag12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5.xml"/><Relationship Id="rId1" Type="http://schemas.openxmlformats.org/officeDocument/2006/relationships/tags" Target="../tags/tag129.xml"/></Relationships>
</file>

<file path=ppt/slides/_rels/slide4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49.xml"/><Relationship Id="rId6" Type="http://schemas.openxmlformats.org/officeDocument/2006/relationships/image" Target="../media/image133.png"/><Relationship Id="rId5" Type="http://schemas.openxmlformats.org/officeDocument/2006/relationships/image" Target="../media/image132.png"/><Relationship Id="rId4" Type="http://schemas.openxmlformats.org/officeDocument/2006/relationships/image" Target="../media/image131.png"/><Relationship Id="rId3" Type="http://schemas.openxmlformats.org/officeDocument/2006/relationships/image" Target="../media/image130.png"/><Relationship Id="rId2" Type="http://schemas.openxmlformats.org/officeDocument/2006/relationships/tags" Target="../tags/tag131.xml"/><Relationship Id="rId1" Type="http://schemas.openxmlformats.org/officeDocument/2006/relationships/tags" Target="../tags/tag130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33.xml"/><Relationship Id="rId1" Type="http://schemas.openxmlformats.org/officeDocument/2006/relationships/tags" Target="../tags/tag132.xml"/></Relationships>
</file>

<file path=ppt/slides/_rels/slide46.xml.rels><?xml version="1.0" encoding="UTF-8" standalone="yes"?>
<Relationships xmlns="http://schemas.openxmlformats.org/package/2006/relationships"><Relationship Id="rId9" Type="http://schemas.openxmlformats.org/officeDocument/2006/relationships/tags" Target="../tags/tag139.xml"/><Relationship Id="rId8" Type="http://schemas.openxmlformats.org/officeDocument/2006/relationships/tags" Target="../tags/tag138.xml"/><Relationship Id="rId7" Type="http://schemas.openxmlformats.org/officeDocument/2006/relationships/tags" Target="../tags/tag137.xml"/><Relationship Id="rId6" Type="http://schemas.openxmlformats.org/officeDocument/2006/relationships/tags" Target="../tags/tag136.xml"/><Relationship Id="rId5" Type="http://schemas.openxmlformats.org/officeDocument/2006/relationships/tags" Target="../tags/tag135.xml"/><Relationship Id="rId4" Type="http://schemas.openxmlformats.org/officeDocument/2006/relationships/tags" Target="../tags/tag134.xml"/><Relationship Id="rId3" Type="http://schemas.openxmlformats.org/officeDocument/2006/relationships/image" Target="../media/image136.tiff"/><Relationship Id="rId2" Type="http://schemas.openxmlformats.org/officeDocument/2006/relationships/image" Target="../media/image135.tiff"/><Relationship Id="rId13" Type="http://schemas.openxmlformats.org/officeDocument/2006/relationships/slideLayout" Target="../slideLayouts/slideLayout263.xml"/><Relationship Id="rId12" Type="http://schemas.openxmlformats.org/officeDocument/2006/relationships/tags" Target="../tags/tag142.xml"/><Relationship Id="rId11" Type="http://schemas.openxmlformats.org/officeDocument/2006/relationships/tags" Target="../tags/tag141.xml"/><Relationship Id="rId10" Type="http://schemas.openxmlformats.org/officeDocument/2006/relationships/tags" Target="../tags/tag140.xml"/><Relationship Id="rId1" Type="http://schemas.openxmlformats.org/officeDocument/2006/relationships/image" Target="../media/image134.tif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3.xml"/></Relationships>
</file>

<file path=ppt/slides/_rels/slide4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77.xml"/><Relationship Id="rId3" Type="http://schemas.openxmlformats.org/officeDocument/2006/relationships/image" Target="../media/image139.png"/><Relationship Id="rId2" Type="http://schemas.openxmlformats.org/officeDocument/2006/relationships/image" Target="../media/image138.png"/><Relationship Id="rId1" Type="http://schemas.openxmlformats.org/officeDocument/2006/relationships/image" Target="../media/image137.png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92.xml"/><Relationship Id="rId2" Type="http://schemas.openxmlformats.org/officeDocument/2006/relationships/tags" Target="../tags/tag145.xml"/><Relationship Id="rId1" Type="http://schemas.openxmlformats.org/officeDocument/2006/relationships/tags" Target="../tags/tag14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50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3.svg"/><Relationship Id="rId8" Type="http://schemas.openxmlformats.org/officeDocument/2006/relationships/image" Target="../media/image142.png"/><Relationship Id="rId7" Type="http://schemas.openxmlformats.org/officeDocument/2006/relationships/tags" Target="../tags/tag150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image" Target="../media/image141.png"/><Relationship Id="rId3" Type="http://schemas.openxmlformats.org/officeDocument/2006/relationships/image" Target="../media/image140.png"/><Relationship Id="rId2" Type="http://schemas.openxmlformats.org/officeDocument/2006/relationships/tags" Target="../tags/tag147.xml"/><Relationship Id="rId14" Type="http://schemas.openxmlformats.org/officeDocument/2006/relationships/slideLayout" Target="../slideLayouts/slideLayout180.xml"/><Relationship Id="rId13" Type="http://schemas.openxmlformats.org/officeDocument/2006/relationships/hyperlink" Target="https://doi.org/10.3390/foods14040654" TargetMode="External"/><Relationship Id="rId12" Type="http://schemas.openxmlformats.org/officeDocument/2006/relationships/hyperlink" Target="https://doi.org/10.1007/s00394-025-03586-0" TargetMode="External"/><Relationship Id="rId11" Type="http://schemas.openxmlformats.org/officeDocument/2006/relationships/hyperlink" Target="https://doi.org/10.3389/fnut.2024.1395083" TargetMode="External"/><Relationship Id="rId10" Type="http://schemas.openxmlformats.org/officeDocument/2006/relationships/hyperlink" Target="https://doi.org/10.1163/18762891-bja00038" TargetMode="External"/><Relationship Id="rId1" Type="http://schemas.openxmlformats.org/officeDocument/2006/relationships/tags" Target="../tags/tag146.xml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80.xml"/><Relationship Id="rId2" Type="http://schemas.openxmlformats.org/officeDocument/2006/relationships/tags" Target="../tags/tag152.xml"/><Relationship Id="rId1" Type="http://schemas.openxmlformats.org/officeDocument/2006/relationships/tags" Target="../tags/tag151.xml"/></Relationships>
</file>

<file path=ppt/slides/_rels/slide5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2.png"/><Relationship Id="rId8" Type="http://schemas.openxmlformats.org/officeDocument/2006/relationships/image" Target="../media/image146.emf"/><Relationship Id="rId7" Type="http://schemas.openxmlformats.org/officeDocument/2006/relationships/image" Target="../media/image145.emf"/><Relationship Id="rId6" Type="http://schemas.openxmlformats.org/officeDocument/2006/relationships/image" Target="../media/image144.png"/><Relationship Id="rId5" Type="http://schemas.openxmlformats.org/officeDocument/2006/relationships/tags" Target="../tags/tag157.xml"/><Relationship Id="rId4" Type="http://schemas.openxmlformats.org/officeDocument/2006/relationships/tags" Target="../tags/tag156.xml"/><Relationship Id="rId3" Type="http://schemas.openxmlformats.org/officeDocument/2006/relationships/tags" Target="../tags/tag155.xml"/><Relationship Id="rId2" Type="http://schemas.openxmlformats.org/officeDocument/2006/relationships/tags" Target="../tags/tag154.xml"/><Relationship Id="rId19" Type="http://schemas.openxmlformats.org/officeDocument/2006/relationships/slideLayout" Target="../slideLayouts/slideLayout180.xml"/><Relationship Id="rId18" Type="http://schemas.openxmlformats.org/officeDocument/2006/relationships/hyperlink" Target="https://doi.org/10.1016/j.clnu.2025.07.004" TargetMode="External"/><Relationship Id="rId17" Type="http://schemas.openxmlformats.org/officeDocument/2006/relationships/hyperlink" Target="https://doi.org/10.3389/fnut.2024.1479186" TargetMode="External"/><Relationship Id="rId16" Type="http://schemas.openxmlformats.org/officeDocument/2006/relationships/hyperlink" Target="https://doi.org/10.3390/nu17193087" TargetMode="External"/><Relationship Id="rId15" Type="http://schemas.openxmlformats.org/officeDocument/2006/relationships/hyperlink" Target="https://doi.org/10.1002/fsn3.70490" TargetMode="External"/><Relationship Id="rId14" Type="http://schemas.openxmlformats.org/officeDocument/2006/relationships/hyperlink" Target="https://doi.org/10.1038/s41430-024-01428-6" TargetMode="External"/><Relationship Id="rId13" Type="http://schemas.openxmlformats.org/officeDocument/2006/relationships/tags" Target="../tags/tag160.xml"/><Relationship Id="rId12" Type="http://schemas.openxmlformats.org/officeDocument/2006/relationships/tags" Target="../tags/tag159.xml"/><Relationship Id="rId11" Type="http://schemas.openxmlformats.org/officeDocument/2006/relationships/tags" Target="../tags/tag158.xml"/><Relationship Id="rId10" Type="http://schemas.openxmlformats.org/officeDocument/2006/relationships/image" Target="../media/image143.svg"/><Relationship Id="rId1" Type="http://schemas.openxmlformats.org/officeDocument/2006/relationships/tags" Target="../tags/tag153.xml"/></Relationships>
</file>

<file path=ppt/slides/_rels/slide5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80.xml"/><Relationship Id="rId2" Type="http://schemas.openxmlformats.org/officeDocument/2006/relationships/tags" Target="../tags/tag162.xml"/><Relationship Id="rId1" Type="http://schemas.openxmlformats.org/officeDocument/2006/relationships/tags" Target="../tags/tag161.xml"/></Relationships>
</file>

<file path=ppt/slides/_rels/slide54.xml.rels><?xml version="1.0" encoding="UTF-8" standalone="yes"?>
<Relationships xmlns="http://schemas.openxmlformats.org/package/2006/relationships"><Relationship Id="rId9" Type="http://schemas.openxmlformats.org/officeDocument/2006/relationships/tags" Target="../tags/tag166.xml"/><Relationship Id="rId8" Type="http://schemas.openxmlformats.org/officeDocument/2006/relationships/tags" Target="../tags/tag165.xml"/><Relationship Id="rId7" Type="http://schemas.openxmlformats.org/officeDocument/2006/relationships/tags" Target="../tags/tag164.xml"/><Relationship Id="rId6" Type="http://schemas.openxmlformats.org/officeDocument/2006/relationships/tags" Target="../tags/tag163.xml"/><Relationship Id="rId5" Type="http://schemas.openxmlformats.org/officeDocument/2006/relationships/hyperlink" Target="https://doi.org/10.3389/fnut.2024.1484646" TargetMode="External"/><Relationship Id="rId4" Type="http://schemas.openxmlformats.org/officeDocument/2006/relationships/hyperlink" Target="https://doi.org/10.1016/j.clnu.2025.07.004" TargetMode="External"/><Relationship Id="rId3" Type="http://schemas.openxmlformats.org/officeDocument/2006/relationships/hyperlink" Target="https://doi.org/10.3389/fimmu.2024.1450414" TargetMode="External"/><Relationship Id="rId2" Type="http://schemas.openxmlformats.org/officeDocument/2006/relationships/hyperlink" Target="https://www.x-mol.com/paperRedirect/1884291761458208768" TargetMode="External"/><Relationship Id="rId18" Type="http://schemas.openxmlformats.org/officeDocument/2006/relationships/slideLayout" Target="../slideLayouts/slideLayout180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tags" Target="../tags/tag168.xml"/><Relationship Id="rId14" Type="http://schemas.openxmlformats.org/officeDocument/2006/relationships/image" Target="../media/image143.svg"/><Relationship Id="rId13" Type="http://schemas.openxmlformats.org/officeDocument/2006/relationships/image" Target="../media/image142.png"/><Relationship Id="rId12" Type="http://schemas.openxmlformats.org/officeDocument/2006/relationships/image" Target="../media/image148.png"/><Relationship Id="rId11" Type="http://schemas.openxmlformats.org/officeDocument/2006/relationships/image" Target="../media/image147.emf"/><Relationship Id="rId10" Type="http://schemas.openxmlformats.org/officeDocument/2006/relationships/tags" Target="../tags/tag167.xml"/><Relationship Id="rId1" Type="http://schemas.openxmlformats.org/officeDocument/2006/relationships/hyperlink" Target="https://doi.org/10.1002/fsn3.70490" TargetMode="External"/></Relationships>
</file>

<file path=ppt/slides/_rels/slide5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92.xml"/><Relationship Id="rId2" Type="http://schemas.openxmlformats.org/officeDocument/2006/relationships/tags" Target="../tags/tag172.xml"/><Relationship Id="rId1" Type="http://schemas.openxmlformats.org/officeDocument/2006/relationships/tags" Target="../tags/tag171.xml"/></Relationships>
</file>

<file path=ppt/slides/_rels/slide5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0.xml"/><Relationship Id="rId4" Type="http://schemas.openxmlformats.org/officeDocument/2006/relationships/image" Target="../media/image150.emf"/><Relationship Id="rId3" Type="http://schemas.openxmlformats.org/officeDocument/2006/relationships/image" Target="../media/image149.emf"/><Relationship Id="rId2" Type="http://schemas.openxmlformats.org/officeDocument/2006/relationships/tags" Target="../tags/tag174.xml"/><Relationship Id="rId1" Type="http://schemas.openxmlformats.org/officeDocument/2006/relationships/tags" Target="../tags/tag17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21.xml"/><Relationship Id="rId1" Type="http://schemas.openxmlformats.org/officeDocument/2006/relationships/tags" Target="../tags/tag175.xml"/></Relationships>
</file>

<file path=ppt/slides/_rels/slide5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0.xml"/><Relationship Id="rId4" Type="http://schemas.openxmlformats.org/officeDocument/2006/relationships/image" Target="../media/image154.png"/><Relationship Id="rId3" Type="http://schemas.openxmlformats.org/officeDocument/2006/relationships/image" Target="../media/image153.png"/><Relationship Id="rId2" Type="http://schemas.openxmlformats.org/officeDocument/2006/relationships/image" Target="../media/image152.png"/><Relationship Id="rId1" Type="http://schemas.openxmlformats.org/officeDocument/2006/relationships/image" Target="../media/image151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6.xml"/><Relationship Id="rId1" Type="http://schemas.openxmlformats.org/officeDocument/2006/relationships/tags" Target="../tags/tag176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9.xml"/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image" Target="../media/image75.png"/></Relationships>
</file>

<file path=ppt/slides/_rels/slide6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0.xml"/><Relationship Id="rId4" Type="http://schemas.openxmlformats.org/officeDocument/2006/relationships/image" Target="../media/image156.png"/><Relationship Id="rId3" Type="http://schemas.openxmlformats.org/officeDocument/2006/relationships/image" Target="../media/image155.png"/><Relationship Id="rId2" Type="http://schemas.openxmlformats.org/officeDocument/2006/relationships/tags" Target="../tags/tag178.xml"/><Relationship Id="rId1" Type="http://schemas.openxmlformats.org/officeDocument/2006/relationships/tags" Target="../tags/tag17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2.xml"/><Relationship Id="rId1" Type="http://schemas.openxmlformats.org/officeDocument/2006/relationships/tags" Target="../tags/tag179.xml"/></Relationships>
</file>

<file path=ppt/slides/_rels/slide6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80.xml"/><Relationship Id="rId4" Type="http://schemas.openxmlformats.org/officeDocument/2006/relationships/image" Target="../media/image160.png"/><Relationship Id="rId3" Type="http://schemas.openxmlformats.org/officeDocument/2006/relationships/image" Target="../media/image159.png"/><Relationship Id="rId2" Type="http://schemas.openxmlformats.org/officeDocument/2006/relationships/image" Target="../media/image158.png"/><Relationship Id="rId1" Type="http://schemas.openxmlformats.org/officeDocument/2006/relationships/image" Target="../media/image157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2.xml"/><Relationship Id="rId2" Type="http://schemas.openxmlformats.org/officeDocument/2006/relationships/tags" Target="../tags/tag181.xml"/><Relationship Id="rId1" Type="http://schemas.openxmlformats.org/officeDocument/2006/relationships/tags" Target="../tags/tag180.xml"/></Relationships>
</file>

<file path=ppt/slides/_rels/slide64.xml.rels><?xml version="1.0" encoding="UTF-8" standalone="yes"?>
<Relationships xmlns="http://schemas.openxmlformats.org/package/2006/relationships"><Relationship Id="rId9" Type="http://schemas.openxmlformats.org/officeDocument/2006/relationships/image" Target="../media/image71.png"/><Relationship Id="rId8" Type="http://schemas.openxmlformats.org/officeDocument/2006/relationships/tags" Target="../tags/tag188.xml"/><Relationship Id="rId7" Type="http://schemas.openxmlformats.org/officeDocument/2006/relationships/tags" Target="../tags/tag187.xml"/><Relationship Id="rId6" Type="http://schemas.openxmlformats.org/officeDocument/2006/relationships/image" Target="../media/image161.png"/><Relationship Id="rId5" Type="http://schemas.openxmlformats.org/officeDocument/2006/relationships/tags" Target="../tags/tag186.xml"/><Relationship Id="rId4" Type="http://schemas.openxmlformats.org/officeDocument/2006/relationships/tags" Target="../tags/tag185.xml"/><Relationship Id="rId3" Type="http://schemas.openxmlformats.org/officeDocument/2006/relationships/tags" Target="../tags/tag184.xml"/><Relationship Id="rId2" Type="http://schemas.openxmlformats.org/officeDocument/2006/relationships/tags" Target="../tags/tag183.xml"/><Relationship Id="rId18" Type="http://schemas.openxmlformats.org/officeDocument/2006/relationships/slideLayout" Target="../slideLayouts/slideLayout181.xml"/><Relationship Id="rId17" Type="http://schemas.openxmlformats.org/officeDocument/2006/relationships/tags" Target="../tags/tag194.xml"/><Relationship Id="rId16" Type="http://schemas.openxmlformats.org/officeDocument/2006/relationships/tags" Target="../tags/tag193.xml"/><Relationship Id="rId15" Type="http://schemas.openxmlformats.org/officeDocument/2006/relationships/tags" Target="../tags/tag192.xml"/><Relationship Id="rId14" Type="http://schemas.openxmlformats.org/officeDocument/2006/relationships/tags" Target="../tags/tag191.xml"/><Relationship Id="rId13" Type="http://schemas.openxmlformats.org/officeDocument/2006/relationships/tags" Target="../tags/tag190.xml"/><Relationship Id="rId12" Type="http://schemas.openxmlformats.org/officeDocument/2006/relationships/tags" Target="../tags/tag189.xml"/><Relationship Id="rId11" Type="http://schemas.openxmlformats.org/officeDocument/2006/relationships/image" Target="../media/image162.png"/><Relationship Id="rId10" Type="http://schemas.openxmlformats.org/officeDocument/2006/relationships/image" Target="../media/image112.svg"/><Relationship Id="rId1" Type="http://schemas.openxmlformats.org/officeDocument/2006/relationships/tags" Target="../tags/tag18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3.xml"/><Relationship Id="rId1" Type="http://schemas.openxmlformats.org/officeDocument/2006/relationships/tags" Target="../tags/tag195.xml"/></Relationships>
</file>

<file path=ppt/slides/_rels/slide66.xml.rels><?xml version="1.0" encoding="UTF-8" standalone="yes"?>
<Relationships xmlns="http://schemas.openxmlformats.org/package/2006/relationships"><Relationship Id="rId9" Type="http://schemas.openxmlformats.org/officeDocument/2006/relationships/tags" Target="../tags/tag202.xml"/><Relationship Id="rId8" Type="http://schemas.openxmlformats.org/officeDocument/2006/relationships/tags" Target="../tags/tag201.xml"/><Relationship Id="rId7" Type="http://schemas.openxmlformats.org/officeDocument/2006/relationships/tags" Target="../tags/tag200.xml"/><Relationship Id="rId6" Type="http://schemas.openxmlformats.org/officeDocument/2006/relationships/tags" Target="../tags/tag199.xml"/><Relationship Id="rId5" Type="http://schemas.openxmlformats.org/officeDocument/2006/relationships/image" Target="../media/image164.png"/><Relationship Id="rId4" Type="http://schemas.openxmlformats.org/officeDocument/2006/relationships/image" Target="../media/image163.png"/><Relationship Id="rId3" Type="http://schemas.openxmlformats.org/officeDocument/2006/relationships/tags" Target="../tags/tag198.xml"/><Relationship Id="rId2" Type="http://schemas.openxmlformats.org/officeDocument/2006/relationships/tags" Target="../tags/tag197.xml"/><Relationship Id="rId13" Type="http://schemas.openxmlformats.org/officeDocument/2006/relationships/slideLayout" Target="../slideLayouts/slideLayout181.xml"/><Relationship Id="rId12" Type="http://schemas.openxmlformats.org/officeDocument/2006/relationships/tags" Target="../tags/tag205.xml"/><Relationship Id="rId11" Type="http://schemas.openxmlformats.org/officeDocument/2006/relationships/tags" Target="../tags/tag204.xml"/><Relationship Id="rId10" Type="http://schemas.openxmlformats.org/officeDocument/2006/relationships/tags" Target="../tags/tag203.xml"/><Relationship Id="rId1" Type="http://schemas.openxmlformats.org/officeDocument/2006/relationships/tags" Target="../tags/tag19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0.xml"/><Relationship Id="rId1" Type="http://schemas.openxmlformats.org/officeDocument/2006/relationships/tags" Target="../tags/tag206.xml"/></Relationships>
</file>

<file path=ppt/slides/_rels/slide68.xml.rels><?xml version="1.0" encoding="UTF-8" standalone="yes"?>
<Relationships xmlns="http://schemas.openxmlformats.org/package/2006/relationships"><Relationship Id="rId9" Type="http://schemas.openxmlformats.org/officeDocument/2006/relationships/tags" Target="../tags/tag211.xml"/><Relationship Id="rId8" Type="http://schemas.openxmlformats.org/officeDocument/2006/relationships/image" Target="../media/image168.png"/><Relationship Id="rId7" Type="http://schemas.openxmlformats.org/officeDocument/2006/relationships/image" Target="../media/image167.png"/><Relationship Id="rId6" Type="http://schemas.openxmlformats.org/officeDocument/2006/relationships/image" Target="../media/image166.png"/><Relationship Id="rId5" Type="http://schemas.openxmlformats.org/officeDocument/2006/relationships/image" Target="../media/image165.png"/><Relationship Id="rId4" Type="http://schemas.openxmlformats.org/officeDocument/2006/relationships/tags" Target="../tags/tag210.xml"/><Relationship Id="rId3" Type="http://schemas.openxmlformats.org/officeDocument/2006/relationships/tags" Target="../tags/tag209.xml"/><Relationship Id="rId2" Type="http://schemas.openxmlformats.org/officeDocument/2006/relationships/tags" Target="../tags/tag208.xml"/><Relationship Id="rId16" Type="http://schemas.openxmlformats.org/officeDocument/2006/relationships/notesSlide" Target="../notesSlides/notesSlide11.xml"/><Relationship Id="rId15" Type="http://schemas.openxmlformats.org/officeDocument/2006/relationships/slideLayout" Target="../slideLayouts/slideLayout181.xml"/><Relationship Id="rId14" Type="http://schemas.openxmlformats.org/officeDocument/2006/relationships/tags" Target="../tags/tag216.xml"/><Relationship Id="rId13" Type="http://schemas.openxmlformats.org/officeDocument/2006/relationships/tags" Target="../tags/tag215.xml"/><Relationship Id="rId12" Type="http://schemas.openxmlformats.org/officeDocument/2006/relationships/tags" Target="../tags/tag214.xml"/><Relationship Id="rId11" Type="http://schemas.openxmlformats.org/officeDocument/2006/relationships/tags" Target="../tags/tag213.xml"/><Relationship Id="rId10" Type="http://schemas.openxmlformats.org/officeDocument/2006/relationships/tags" Target="../tags/tag212.xml"/><Relationship Id="rId1" Type="http://schemas.openxmlformats.org/officeDocument/2006/relationships/tags" Target="../tags/tag20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3.xml"/><Relationship Id="rId1" Type="http://schemas.openxmlformats.org/officeDocument/2006/relationships/tags" Target="../tags/tag2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7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1.xml"/><Relationship Id="rId8" Type="http://schemas.openxmlformats.org/officeDocument/2006/relationships/image" Target="../media/image172.png"/><Relationship Id="rId7" Type="http://schemas.openxmlformats.org/officeDocument/2006/relationships/image" Target="../media/image171.tiff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tags" Target="../tags/tag221.xml"/><Relationship Id="rId3" Type="http://schemas.openxmlformats.org/officeDocument/2006/relationships/tags" Target="../tags/tag220.xml"/><Relationship Id="rId2" Type="http://schemas.openxmlformats.org/officeDocument/2006/relationships/tags" Target="../tags/tag219.xml"/><Relationship Id="rId10" Type="http://schemas.openxmlformats.org/officeDocument/2006/relationships/notesSlide" Target="../notesSlides/notesSlide12.xml"/><Relationship Id="rId1" Type="http://schemas.openxmlformats.org/officeDocument/2006/relationships/tags" Target="../tags/tag218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4.xml"/><Relationship Id="rId1" Type="http://schemas.openxmlformats.org/officeDocument/2006/relationships/tags" Target="../tags/tag222.xml"/></Relationships>
</file>

<file path=ppt/slides/_rels/slide7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2.xml"/><Relationship Id="rId8" Type="http://schemas.openxmlformats.org/officeDocument/2006/relationships/image" Target="../media/image143.svg"/><Relationship Id="rId7" Type="http://schemas.openxmlformats.org/officeDocument/2006/relationships/image" Target="../media/image142.png"/><Relationship Id="rId6" Type="http://schemas.openxmlformats.org/officeDocument/2006/relationships/image" Target="../media/image173.png"/><Relationship Id="rId5" Type="http://schemas.openxmlformats.org/officeDocument/2006/relationships/hyperlink" Target="https://doi.org/10.3345/cep.2025.01256" TargetMode="External"/><Relationship Id="rId4" Type="http://schemas.openxmlformats.org/officeDocument/2006/relationships/hyperlink" Target="https://doi.org/10.1038/s41430-024-01428-6" TargetMode="External"/><Relationship Id="rId3" Type="http://schemas.openxmlformats.org/officeDocument/2006/relationships/tags" Target="../tags/tag225.xml"/><Relationship Id="rId2" Type="http://schemas.openxmlformats.org/officeDocument/2006/relationships/tags" Target="../tags/tag224.xml"/><Relationship Id="rId1" Type="http://schemas.openxmlformats.org/officeDocument/2006/relationships/tags" Target="../tags/tag22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4.xml"/><Relationship Id="rId1" Type="http://schemas.openxmlformats.org/officeDocument/2006/relationships/tags" Target="../tags/tag226.xml"/></Relationships>
</file>

<file path=ppt/slides/_rels/slide7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82.xml"/><Relationship Id="rId6" Type="http://schemas.openxmlformats.org/officeDocument/2006/relationships/hyperlink" Target="https://doi.org/10.3345/cep.2025.01256" TargetMode="External"/><Relationship Id="rId5" Type="http://schemas.openxmlformats.org/officeDocument/2006/relationships/image" Target="../media/image175.png"/><Relationship Id="rId4" Type="http://schemas.openxmlformats.org/officeDocument/2006/relationships/image" Target="../media/image174.emf"/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" Type="http://schemas.openxmlformats.org/officeDocument/2006/relationships/tags" Target="../tags/tag22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4.xml"/><Relationship Id="rId1" Type="http://schemas.openxmlformats.org/officeDocument/2006/relationships/tags" Target="../tags/tag230.xml"/></Relationships>
</file>

<file path=ppt/slides/_rels/slide7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2.xml"/><Relationship Id="rId3" Type="http://schemas.openxmlformats.org/officeDocument/2006/relationships/hyperlink" Target="https://doi.org/10.3345/cep.2025.01256" TargetMode="External"/><Relationship Id="rId2" Type="http://schemas.openxmlformats.org/officeDocument/2006/relationships/image" Target="../media/image177.png"/><Relationship Id="rId1" Type="http://schemas.openxmlformats.org/officeDocument/2006/relationships/image" Target="../media/image176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23.xml"/><Relationship Id="rId1" Type="http://schemas.openxmlformats.org/officeDocument/2006/relationships/tags" Target="../tags/tag231.xml"/></Relationships>
</file>

<file path=ppt/slides/_rels/slide7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82.xml"/><Relationship Id="rId5" Type="http://schemas.openxmlformats.org/officeDocument/2006/relationships/hyperlink" Target="https://doi.org/10.3345/cep.2025.01256" TargetMode="External"/><Relationship Id="rId4" Type="http://schemas.openxmlformats.org/officeDocument/2006/relationships/image" Target="../media/image181.png"/><Relationship Id="rId3" Type="http://schemas.openxmlformats.org/officeDocument/2006/relationships/image" Target="../media/image180.png"/><Relationship Id="rId2" Type="http://schemas.openxmlformats.org/officeDocument/2006/relationships/image" Target="../media/image179.png"/><Relationship Id="rId1" Type="http://schemas.openxmlformats.org/officeDocument/2006/relationships/image" Target="../media/image178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9.xml"/><Relationship Id="rId4" Type="http://schemas.openxmlformats.org/officeDocument/2006/relationships/image" Target="../media/image81.png"/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image" Target="../media/image78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tags" Target="../tags/tag233.xml"/><Relationship Id="rId1" Type="http://schemas.openxmlformats.org/officeDocument/2006/relationships/tags" Target="../tags/tag232.xml"/></Relationships>
</file>

<file path=ppt/slides/_rels/slide8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82.png"/><Relationship Id="rId8" Type="http://schemas.openxmlformats.org/officeDocument/2006/relationships/tags" Target="../tags/tag241.xml"/><Relationship Id="rId7" Type="http://schemas.openxmlformats.org/officeDocument/2006/relationships/tags" Target="../tags/tag240.xml"/><Relationship Id="rId6" Type="http://schemas.openxmlformats.org/officeDocument/2006/relationships/tags" Target="../tags/tag239.xml"/><Relationship Id="rId5" Type="http://schemas.openxmlformats.org/officeDocument/2006/relationships/tags" Target="../tags/tag238.xml"/><Relationship Id="rId4" Type="http://schemas.openxmlformats.org/officeDocument/2006/relationships/tags" Target="../tags/tag237.xml"/><Relationship Id="rId3" Type="http://schemas.openxmlformats.org/officeDocument/2006/relationships/tags" Target="../tags/tag236.xml"/><Relationship Id="rId21" Type="http://schemas.openxmlformats.org/officeDocument/2006/relationships/slideLayout" Target="../slideLayouts/slideLayout35.xml"/><Relationship Id="rId20" Type="http://schemas.openxmlformats.org/officeDocument/2006/relationships/tags" Target="../tags/tag250.xml"/><Relationship Id="rId2" Type="http://schemas.openxmlformats.org/officeDocument/2006/relationships/tags" Target="../tags/tag235.xml"/><Relationship Id="rId19" Type="http://schemas.openxmlformats.org/officeDocument/2006/relationships/tags" Target="../tags/tag249.xml"/><Relationship Id="rId18" Type="http://schemas.openxmlformats.org/officeDocument/2006/relationships/tags" Target="../tags/tag248.xml"/><Relationship Id="rId17" Type="http://schemas.openxmlformats.org/officeDocument/2006/relationships/tags" Target="../tags/tag247.xml"/><Relationship Id="rId16" Type="http://schemas.openxmlformats.org/officeDocument/2006/relationships/tags" Target="../tags/tag246.xml"/><Relationship Id="rId15" Type="http://schemas.openxmlformats.org/officeDocument/2006/relationships/tags" Target="../tags/tag245.xml"/><Relationship Id="rId14" Type="http://schemas.openxmlformats.org/officeDocument/2006/relationships/image" Target="../media/image184.emf"/><Relationship Id="rId13" Type="http://schemas.openxmlformats.org/officeDocument/2006/relationships/tags" Target="../tags/tag244.xml"/><Relationship Id="rId12" Type="http://schemas.openxmlformats.org/officeDocument/2006/relationships/tags" Target="../tags/tag243.xml"/><Relationship Id="rId11" Type="http://schemas.openxmlformats.org/officeDocument/2006/relationships/image" Target="../media/image183.png"/><Relationship Id="rId10" Type="http://schemas.openxmlformats.org/officeDocument/2006/relationships/tags" Target="../tags/tag242.xml"/><Relationship Id="rId1" Type="http://schemas.openxmlformats.org/officeDocument/2006/relationships/tags" Target="../tags/tag234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5.xml"/><Relationship Id="rId2" Type="http://schemas.openxmlformats.org/officeDocument/2006/relationships/tags" Target="../tags/tag252.xml"/><Relationship Id="rId1" Type="http://schemas.openxmlformats.org/officeDocument/2006/relationships/tags" Target="../tags/tag251.xml"/></Relationships>
</file>

<file path=ppt/slides/_rels/slide8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5.xml"/><Relationship Id="rId3" Type="http://schemas.openxmlformats.org/officeDocument/2006/relationships/image" Target="../media/image187.png"/><Relationship Id="rId2" Type="http://schemas.openxmlformats.org/officeDocument/2006/relationships/image" Target="../media/image186.png"/><Relationship Id="rId1" Type="http://schemas.openxmlformats.org/officeDocument/2006/relationships/image" Target="../media/image185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0.xml"/><Relationship Id="rId2" Type="http://schemas.openxmlformats.org/officeDocument/2006/relationships/tags" Target="../tags/tag254.xml"/><Relationship Id="rId1" Type="http://schemas.openxmlformats.org/officeDocument/2006/relationships/tags" Target="../tags/tag253.xml"/></Relationships>
</file>

<file path=ppt/slides/_rels/slide8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38.xml"/><Relationship Id="rId3" Type="http://schemas.openxmlformats.org/officeDocument/2006/relationships/image" Target="../media/image190.png"/><Relationship Id="rId2" Type="http://schemas.openxmlformats.org/officeDocument/2006/relationships/image" Target="../media/image189.png"/><Relationship Id="rId1" Type="http://schemas.openxmlformats.org/officeDocument/2006/relationships/image" Target="../media/image18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Vaginal Microecological Modulation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86745"/>
            <a:ext cx="5454709" cy="877141"/>
          </a:xfrm>
          <a:prstGeom prst="rect">
            <a:avLst/>
          </a:prstGeom>
        </p:spPr>
        <p:txBody>
          <a:bodyPr wrap="square" rtlCol="0">
            <a:noAutofit/>
          </a:bodyPr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9E1C51"/>
                </a:solidFill>
              </a:rPr>
              <a:t>LRa05; </a:t>
            </a:r>
            <a:r>
              <a:rPr lang="en-US" altLang="zh-CN" sz="1200" i="1">
                <a:solidFill>
                  <a:srgbClr val="9E1C51"/>
                </a:solidFill>
              </a:rPr>
              <a:t>Lactobacillus crispatus </a:t>
            </a:r>
            <a:r>
              <a:rPr lang="en-US" altLang="zh-CN" sz="1200" b="1">
                <a:solidFill>
                  <a:srgbClr val="9E1C51"/>
                </a:solidFill>
              </a:rPr>
              <a:t>LCr86</a:t>
            </a:r>
            <a:r>
              <a:rPr lang="en-US" altLang="zh-CN" sz="1200" b="1">
                <a:solidFill>
                  <a:srgbClr val="9E1C51"/>
                </a:solidFill>
              </a:rPr>
              <a:t>;</a:t>
            </a:r>
            <a:endParaRPr lang="en-US" altLang="zh-CN" sz="1200" b="1">
              <a:solidFill>
                <a:srgbClr val="9E1C51"/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9E1C51"/>
                </a:solidFill>
              </a:rPr>
              <a:t>LR08;</a:t>
            </a:r>
            <a:r>
              <a:rPr lang="en-US" altLang="zh-CN" sz="1200" i="1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Lp90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;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pasteurized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Akkermansia muciniphila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Akk11;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1364" y="229241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026" y="2585401"/>
            <a:ext cx="4392930" cy="1060450"/>
          </a:xfrm>
          <a:prstGeom prst="rect">
            <a:avLst/>
          </a:prstGeom>
        </p:spPr>
        <p:txBody>
          <a:bodyPr wrap="none" rtlCol="0">
            <a:spAutoFit/>
          </a:bodyPr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Optimizes vaginal microbiota structure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Improves vaginal micro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-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cological balance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Promotes production of beneficial metabolites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989021" y="1301326"/>
            <a:ext cx="4036441" cy="6806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Cranberry Powder; Vitamin C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Inulin; Acacia Gum;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" name="表格 7"/>
          <p:cNvGraphicFramePr/>
          <p:nvPr/>
        </p:nvGraphicFramePr>
        <p:xfrm>
          <a:off x="715966" y="5137667"/>
          <a:ext cx="4950460" cy="971550"/>
        </p:xfrm>
        <a:graphic>
          <a:graphicData uri="http://schemas.openxmlformats.org/drawingml/2006/table">
            <a:tbl>
              <a:tblPr/>
              <a:tblGrid>
                <a:gridCol w="1925320"/>
                <a:gridCol w="1574800"/>
                <a:gridCol w="1450340"/>
              </a:tblGrid>
              <a:tr h="703869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ChiCTR2400080481 </a:t>
                      </a:r>
                      <a:endParaRPr kumimoji="1"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         NCT06821789</a:t>
                      </a:r>
                      <a:endParaRPr kumimoji="1"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         NCT06901791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LCr86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NCT06830122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pAkk11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NCT06964932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           NCT06964919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444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</a:t>
                      </a: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a05+LR08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NCT07013409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Lp90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NCT06987279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NCT06629441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" name="圆角矩形 22"/>
          <p:cNvSpPr/>
          <p:nvPr/>
        </p:nvSpPr>
        <p:spPr>
          <a:xfrm>
            <a:off x="672622" y="1966586"/>
            <a:ext cx="2802694" cy="3839848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526655" cy="704850"/>
            <a:chOff x="400" y="1020"/>
            <a:chExt cx="11853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918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Ovarian Function Protection and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139430" y="4664654"/>
            <a:ext cx="3091171" cy="1055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educed leptin levels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 obese women.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It indicated that probiotics help improve leptin sensitivity.</a:t>
            </a:r>
            <a:endParaRPr kumimoji="0"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endParaRPr kumimoji="0"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119785" y="4664711"/>
            <a:ext cx="3091171" cy="1663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</a:t>
            </a: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reduced prolactin levels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 obese women.</a:t>
            </a:r>
            <a:endParaRPr lang="en-US" altLang="zh-CN" sz="12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It </a:t>
            </a: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</a:t>
            </a: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lleviated the suppression of the hypothalamic-pituitary-ovarian (HPO) axis 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through improvements in metabolism and the internal milieu.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59580" y="1888490"/>
            <a:ext cx="2337435" cy="26581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0105" y="1836420"/>
            <a:ext cx="2410460" cy="266192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66767" y="2160907"/>
            <a:ext cx="2319285" cy="114723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>
                <a:solidFill>
                  <a:srgbClr val="8B1A48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Research Outcome</a:t>
            </a:r>
            <a:endParaRPr lang="en-US" altLang="zh-CN" b="1" dirty="0">
              <a:solidFill>
                <a:srgbClr val="8B1A48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7500620" y="1966595"/>
            <a:ext cx="25400" cy="345884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sp>
        <p:nvSpPr>
          <p:cNvPr id="6" name="文本框 5"/>
          <p:cNvSpPr txBox="1"/>
          <p:nvPr userDrawn="1"/>
        </p:nvSpPr>
        <p:spPr>
          <a:xfrm>
            <a:off x="763486" y="2690078"/>
            <a:ext cx="2620967" cy="2932825"/>
          </a:xfrm>
          <a:prstGeom prst="rect">
            <a:avLst/>
          </a:prstGeom>
        </p:spPr>
        <p:txBody>
          <a:bodyPr wrap="square" rtlCol="0">
            <a:noAutofit/>
          </a:bodyPr>
          <a:p>
            <a:pPr marL="285750" indent="-285750" algn="l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Reduced leptin levels in obese women and help improve leptin sensitivity.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l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Reduced prolactin levels in obese women and promoted the restoration of normal ovarian biological rhythm.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/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383780" cy="704850"/>
            <a:chOff x="400" y="1020"/>
            <a:chExt cx="11628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69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Female Hormonal Balance Support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31500"/>
            <a:ext cx="5454709" cy="877141"/>
          </a:xfrm>
          <a:prstGeom prst="rect">
            <a:avLst/>
          </a:prstGeom>
        </p:spPr>
        <p:txBody>
          <a:bodyPr wrap="square" rtlCol="0">
            <a:noAutofit/>
          </a:bodyPr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9E1C51"/>
                </a:solidFill>
              </a:rPr>
              <a:t>LRa05;</a:t>
            </a:r>
            <a:r>
              <a:rPr lang="en-US" altLang="zh-CN" sz="1200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rgbClr val="9E1C51"/>
                </a:solidFill>
              </a:rPr>
              <a:t>Lactobacillus crispatus </a:t>
            </a:r>
            <a:r>
              <a:rPr lang="en-US" altLang="zh-CN" sz="1200" b="1">
                <a:solidFill>
                  <a:srgbClr val="9E1C51"/>
                </a:solidFill>
              </a:rPr>
              <a:t>LCr86;</a:t>
            </a:r>
            <a:endParaRPr lang="en-US" altLang="zh-CN" sz="1200" b="1">
              <a:solidFill>
                <a:srgbClr val="9E1C51"/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9E1C51"/>
                </a:solidFill>
              </a:rPr>
              <a:t>LR08;</a:t>
            </a:r>
            <a:r>
              <a:rPr lang="en-US" altLang="zh-CN" sz="1200" i="1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BBr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60;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 b="1" i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90;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1364" y="222383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280" y="2516505"/>
            <a:ext cx="7367270" cy="1383665"/>
          </a:xfrm>
          <a:prstGeom prst="rect">
            <a:avLst/>
          </a:prstGeom>
        </p:spPr>
        <p:txBody>
          <a:bodyPr wrap="square" rtlCol="0">
            <a:spAutoFit/>
          </a:bodyPr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Regulates the stress axis (ACTH) and improves the endocrine environment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Restores leptin sensitivity and optimizes the gonadotropin microenvironment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Promotes balance in the metabolic-stress-reproductive axis and systemically improves obesity-related endocrine disorders in women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439746" y="1229754"/>
            <a:ext cx="4393629" cy="6806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Saffron Extract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Inulin; Fructo-oligosaccharides;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" name="表格 7"/>
          <p:cNvGraphicFramePr/>
          <p:nvPr/>
        </p:nvGraphicFramePr>
        <p:xfrm>
          <a:off x="924868" y="5089529"/>
          <a:ext cx="5229225" cy="731520"/>
        </p:xfrm>
        <a:graphic>
          <a:graphicData uri="http://schemas.openxmlformats.org/drawingml/2006/table">
            <a:tbl>
              <a:tblPr/>
              <a:tblGrid>
                <a:gridCol w="1964055"/>
                <a:gridCol w="1625600"/>
                <a:gridCol w="1639570"/>
              </a:tblGrid>
              <a:tr h="3657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LRa05+LR08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NCT07013409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LCr86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NCT06830122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NCT06305650, NCT06196892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444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Lp90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NCT06987279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NCT06077383,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NCT06629441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" name="圆角矩形 22"/>
          <p:cNvSpPr/>
          <p:nvPr/>
        </p:nvSpPr>
        <p:spPr>
          <a:xfrm>
            <a:off x="678180" y="1983105"/>
            <a:ext cx="3213735" cy="3410585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Female Hormonal Balance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07720" y="2741930"/>
            <a:ext cx="2937510" cy="2651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Regulated hormone levels such as prolactin and adrenocorticotropic hormone, and restored female reproductive endocrine rhythm.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Regulated leptin levels, improve leptin sensitivity, and optimize the gonadotropin secretory microenvironment.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fontAlgn="auto">
              <a:spcAft>
                <a:spcPts val="600"/>
              </a:spcAft>
            </a:pPr>
            <a:endParaRPr lang="en-US" altLang="zh-CN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503123" y="5169791"/>
            <a:ext cx="2232478" cy="1460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110000"/>
              </a:lnSpc>
              <a:spcAft>
                <a:spcPts val="600"/>
              </a:spcAft>
              <a:buClrTx/>
              <a:buSzTx/>
              <a:buFontTx/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Reduced leptin levels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 in obese women.</a:t>
            </a:r>
            <a:endParaRPr lang="en-US" altLang="zh-CN" sz="12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lvl="0" algn="l">
              <a:lnSpc>
                <a:spcPct val="110000"/>
              </a:lnSpc>
              <a:spcAft>
                <a:spcPts val="600"/>
              </a:spcAft>
              <a:buClrTx/>
              <a:buSzTx/>
              <a:buFontTx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It improved leptin sensitivity and optimized gonadotropin secretory microenvironment.</a:t>
            </a:r>
            <a:endParaRPr lang="en-US" altLang="zh-CN" sz="12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lvl="0" algn="l">
              <a:lnSpc>
                <a:spcPct val="110000"/>
              </a:lnSpc>
              <a:spcAft>
                <a:spcPts val="600"/>
              </a:spcAft>
              <a:buClrTx/>
              <a:buSzTx/>
              <a:buFontTx/>
              <a:defRPr/>
            </a:pPr>
            <a:endParaRPr lang="en-US" altLang="zh-CN" sz="12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488180" y="5169535"/>
            <a:ext cx="4556125" cy="1460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reduced prolactin and adrenocorticotropic hormone (ACTH) levels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 obese women.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It 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ffectively alleviated the metabolic suppression of the hypothalamic</a:t>
            </a:r>
            <a:r>
              <a:rPr lang="zh-CN" altLang="en-US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-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pituitary axis and restor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ed 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female reproductive endocrine rhythm.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62268" y="2050475"/>
            <a:ext cx="2438611" cy="30909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2413" y="2257866"/>
            <a:ext cx="2517866" cy="278001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4102" y="2257761"/>
            <a:ext cx="2450804" cy="2780017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148080" y="2191385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9E1C5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Research Outcome</a:t>
            </a:r>
            <a:endParaRPr lang="en-US" altLang="zh-CN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9151620" y="2357120"/>
            <a:ext cx="25400" cy="345884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Female GLP</a:t>
              </a:r>
              <a:r>
                <a:rPr kumimoji="1" lang="zh-CN" altLang="en-US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-</a:t>
              </a: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1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60" y="1053465"/>
            <a:ext cx="5454650" cy="1090295"/>
          </a:xfrm>
          <a:prstGeom prst="rect">
            <a:avLst/>
          </a:prstGeom>
        </p:spPr>
        <p:txBody>
          <a:bodyPr wrap="square" rtlCol="0">
            <a:noAutofit/>
          </a:bodyPr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8B1A48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8B1A48"/>
                </a:solidFill>
              </a:rPr>
              <a:t>LRa05;</a:t>
            </a:r>
            <a:r>
              <a:rPr lang="en-US" altLang="zh-CN" sz="1200">
                <a:solidFill>
                  <a:srgbClr val="8B1A48"/>
                </a:solidFill>
              </a:rPr>
              <a:t> </a:t>
            </a:r>
            <a:r>
              <a:rPr lang="en-US" altLang="zh-CN" sz="1200" i="1">
                <a:solidFill>
                  <a:srgbClr val="8B1A48"/>
                </a:solidFill>
              </a:rPr>
              <a:t>Lactobacillus crispatus </a:t>
            </a:r>
            <a:r>
              <a:rPr lang="en-US" altLang="zh-CN" sz="1200" b="1">
                <a:solidFill>
                  <a:srgbClr val="8B1A48"/>
                </a:solidFill>
              </a:rPr>
              <a:t>LCr86;</a:t>
            </a:r>
            <a:endParaRPr lang="en-US" altLang="zh-CN" sz="1200" b="1">
              <a:solidFill>
                <a:srgbClr val="8B1A48"/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8B1A48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8B1A48"/>
                </a:solidFill>
              </a:rPr>
              <a:t>LR08;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Bifidobacterium breve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BBr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60;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Lp90;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Akkermansia muciniphila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Akk11/pAkk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11;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1383" y="2252700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731347" y="2591783"/>
            <a:ext cx="7349490" cy="1060450"/>
          </a:xfrm>
          <a:prstGeom prst="rect">
            <a:avLst/>
          </a:prstGeom>
        </p:spPr>
        <p:txBody>
          <a:bodyPr wrap="square" rtlCol="0">
            <a:noAutofit/>
          </a:bodyPr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Modulates GLP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-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1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l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evels to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elp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tabilize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lood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g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lucose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alance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Improves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ody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c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omposition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arameters and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educes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ody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f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at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ercentage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Modulates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etabolism and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mproves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nergy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</a:t>
            </a: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fficiency</a:t>
            </a:r>
            <a:endParaRPr lang="zh-CN" altLang="en-US" b="1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7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525385" y="1177290"/>
            <a:ext cx="4292600" cy="8356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Astaxanthin Powder; Pomegranate Powder; Green Tea Powder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Inulin;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" name="表格 7"/>
          <p:cNvGraphicFramePr/>
          <p:nvPr/>
        </p:nvGraphicFramePr>
        <p:xfrm>
          <a:off x="853113" y="5066034"/>
          <a:ext cx="5384800" cy="1135380"/>
        </p:xfrm>
        <a:graphic>
          <a:graphicData uri="http://schemas.openxmlformats.org/drawingml/2006/table">
            <a:tbl>
              <a:tblPr/>
              <a:tblGrid>
                <a:gridCol w="2013585"/>
                <a:gridCol w="1695676"/>
                <a:gridCol w="1675539"/>
              </a:tblGrid>
              <a:tr h="266552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</a:t>
                      </a:r>
                      <a:r>
                        <a:rPr kumimoji="1" lang="zh-CN" altLang="en-US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LR08</a:t>
                      </a:r>
                      <a:r>
                        <a:rPr kumimoji="1"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NCT07013409</a:t>
                      </a:r>
                      <a:endParaRPr kumimoji="1"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LCr86</a:t>
                      </a:r>
                      <a:r>
                        <a:rPr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NCT06830122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BBr60</a:t>
                      </a:r>
                      <a:r>
                        <a:rPr kumimoji="1" lang="en-US" altLang="zh-CN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NCT06305650</a:t>
                      </a:r>
                      <a:endParaRPr kumimoji="1" lang="en-US" altLang="zh-CN" sz="9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5605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zh-CN" altLang="en-US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Lp90</a:t>
                      </a:r>
                      <a:r>
                        <a:rPr kumimoji="1"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NCT06987279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zh-CN" altLang="en-US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Akk11</a:t>
                      </a:r>
                      <a:r>
                        <a:rPr kumimoji="1"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NCT06653101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pAkk11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NCT06964932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NCT06964919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444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NCT06307821, 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NCT06629441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Female GLP-1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425969" y="1811344"/>
            <a:ext cx="3583305" cy="4678680"/>
          </a:xfrm>
          <a:prstGeom prst="roundRect">
            <a:avLst>
              <a:gd name="adj" fmla="val 3774"/>
            </a:avLst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53085" y="1644650"/>
            <a:ext cx="3583305" cy="4678680"/>
          </a:xfrm>
          <a:prstGeom prst="roundRect">
            <a:avLst>
              <a:gd name="adj" fmla="val 3774"/>
            </a:avLst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83640" y="1249680"/>
            <a:ext cx="2766060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The metabolic hormone GLP-1 was significantly elevated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869180" y="1249045"/>
            <a:ext cx="30276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The satiety hormone peptide YY (PYY) was significantly increased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113150" y="5267973"/>
            <a:ext cx="3023235" cy="11774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ignificantly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increased glucagon-like peptide-1 (GLP-1) levels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 obese women.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algn="l">
              <a:spcAft>
                <a:spcPts val="600"/>
              </a:spcAft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algn="l"/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l"/>
            <a:endParaRPr lang="en-US" altLang="zh-CN" sz="1200" i="1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4206875" y="2116455"/>
            <a:ext cx="25400" cy="345884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cxnSp>
        <p:nvCxnSpPr>
          <p:cNvPr id="31" name="直接连接符 30"/>
          <p:cNvCxnSpPr/>
          <p:nvPr/>
        </p:nvCxnSpPr>
        <p:spPr>
          <a:xfrm>
            <a:off x="7897495" y="2021840"/>
            <a:ext cx="0" cy="3567343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pic>
        <p:nvPicPr>
          <p:cNvPr id="32" name="图片 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4018" y="1903290"/>
            <a:ext cx="2907840" cy="336468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4869120" y="5267973"/>
            <a:ext cx="3023235" cy="11774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increased peptide YY (PYY) levels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 obese women.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algn="l">
              <a:spcAft>
                <a:spcPts val="600"/>
              </a:spcAft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It indicated that probiotics enhanced physiological satiety signaling and may contributed to reduce energy intake.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8373636" y="1249729"/>
            <a:ext cx="3177900" cy="4235090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568761" y="2021893"/>
            <a:ext cx="2787650" cy="1841701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85750" indent="-285750" algn="l" fontAlgn="auto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Glucagon-like peptide-1 (GLP-1) levels were significantly elevated, improving energy metabolism through the "gut-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endocrine axis".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l" fontAlgn="auto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Peptide YY (PYY) levels were significantly elevated in obese women, enhancing physiological satiety signals and helping to reduce energy intake.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l" fontAlgn="auto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4036" y="2021893"/>
            <a:ext cx="2854538" cy="3246058"/>
          </a:xfrm>
          <a:prstGeom prst="rect">
            <a:avLst/>
          </a:prstGeom>
        </p:spPr>
      </p:pic>
      <p:sp>
        <p:nvSpPr>
          <p:cNvPr id="45" name="文本框 44"/>
          <p:cNvSpPr txBox="1"/>
          <p:nvPr/>
        </p:nvSpPr>
        <p:spPr>
          <a:xfrm>
            <a:off x="8823396" y="1525856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dirty="0">
                <a:solidFill>
                  <a:srgbClr val="9E1C5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lang="en-US" altLang="zh-CN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453245" y="6395085"/>
            <a:ext cx="273875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Partial data shown. More data available...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383780" cy="704850"/>
            <a:chOff x="400" y="1020"/>
            <a:chExt cx="11628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69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Anxiety and Depressive Mood Regulation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60" y="1051560"/>
            <a:ext cx="5454650" cy="1018540"/>
          </a:xfrm>
          <a:prstGeom prst="rect">
            <a:avLst/>
          </a:prstGeom>
        </p:spPr>
        <p:txBody>
          <a:bodyPr wrap="square" rtlCol="0">
            <a:noAutofit/>
          </a:bodyPr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8B1A48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8B1A48"/>
                </a:solidFill>
              </a:rPr>
              <a:t>LRa05;</a:t>
            </a:r>
            <a:r>
              <a:rPr lang="en-US" altLang="zh-CN" sz="1200">
                <a:solidFill>
                  <a:srgbClr val="8B1A48"/>
                </a:solidFill>
              </a:rPr>
              <a:t> </a:t>
            </a:r>
            <a:r>
              <a:rPr lang="en-US" altLang="zh-CN" sz="1200" i="1">
                <a:solidFill>
                  <a:srgbClr val="8B1A48"/>
                </a:solidFill>
              </a:rPr>
              <a:t>Lactobacillus crispatus </a:t>
            </a:r>
            <a:r>
              <a:rPr lang="en-US" altLang="zh-CN" sz="1200" b="1">
                <a:solidFill>
                  <a:srgbClr val="8B1A48"/>
                </a:solidFill>
              </a:rPr>
              <a:t>LCr86;</a:t>
            </a:r>
            <a:endParaRPr lang="en-US" altLang="zh-CN" sz="1200" b="1">
              <a:solidFill>
                <a:srgbClr val="8B1A48"/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8B1A48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8B1A48"/>
                </a:solidFill>
              </a:rPr>
              <a:t>LR08;</a:t>
            </a:r>
            <a:r>
              <a:rPr lang="en-US" altLang="zh-CN" sz="1200" i="1">
                <a:solidFill>
                  <a:srgbClr val="8B1A48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BBr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60;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 b="1" i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PA5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3;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90;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1364" y="229241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280" y="2585085"/>
            <a:ext cx="7706995" cy="1060450"/>
          </a:xfrm>
          <a:prstGeom prst="rect">
            <a:avLst/>
          </a:prstGeom>
        </p:spPr>
        <p:txBody>
          <a:bodyPr wrap="square" rtlCol="0">
            <a:spAutoFit/>
          </a:bodyPr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Specifically improves anxiety and depressive states in the obese female population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Addresses concomitant emotional issues in obese women, achieving synergistic improvements in weight management and psychological health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924675" y="1275715"/>
            <a:ext cx="5024755" cy="6807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Saffron Extract; Vitamin D3; Vitamin K2; Vitamin B6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Microcrystalline Cellulose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852805" y="5066030"/>
          <a:ext cx="4918710" cy="554464"/>
        </p:xfrm>
        <a:graphic>
          <a:graphicData uri="http://schemas.openxmlformats.org/drawingml/2006/table">
            <a:tbl>
              <a:tblPr/>
              <a:tblGrid>
                <a:gridCol w="1961515"/>
                <a:gridCol w="1579880"/>
                <a:gridCol w="1377315"/>
              </a:tblGrid>
              <a:tr h="2870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LRa05+LR08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NCT07013409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LCr86</a:t>
                      </a:r>
                      <a:r>
                        <a:rPr lang="en-US" sz="900">
                          <a:solidFill>
                            <a:srgbClr val="00206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NCT06830122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NCT06196892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444">
                <a:tc>
                  <a:txBody>
                    <a:bodyPr/>
                    <a:p>
                      <a:pPr lvl="0" indent="0" algn="l">
                        <a:buNone/>
                      </a:pPr>
                      <a:r>
                        <a:rPr kumimoji="1" lang="en-US" altLang="en-US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PA53</a:t>
                      </a:r>
                      <a:r>
                        <a:rPr kumimoji="1" lang="en-US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NCT06648590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Lp90</a:t>
                      </a:r>
                      <a:r>
                        <a:rPr lang="en-US" sz="900">
                          <a:solidFill>
                            <a:srgbClr val="00206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NCT06987279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B1A48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NCT06629441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圆角矩形 38"/>
          <p:cNvSpPr/>
          <p:nvPr/>
        </p:nvSpPr>
        <p:spPr>
          <a:xfrm>
            <a:off x="752553" y="1551405"/>
            <a:ext cx="2765697" cy="3961290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169785" cy="704850"/>
            <a:chOff x="400" y="1020"/>
            <a:chExt cx="11291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356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Anxiety and Depressive Mood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4420669" y="4918606"/>
            <a:ext cx="3091171" cy="496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ignificantly reduced anxiety self-rating scale scores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 obese women.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94044" y="1551405"/>
            <a:ext cx="2544470" cy="5219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Alleviate anxiety symptoms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8277721" y="4918606"/>
            <a:ext cx="3091171" cy="496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ignificantly reduced depression self-rating scale scores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 obese women.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065626" y="1551338"/>
            <a:ext cx="28676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Alleviate depressive symptoms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04616" y="2167208"/>
            <a:ext cx="2419921" cy="287343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Anxiety self-rating scale scores were significantly reduced in obese women, effectively improving anxiety status.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Depression self-rating scale scores were significantly reduced in obese women, effectively improving depressive status.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884208" y="2105592"/>
            <a:ext cx="2444708" cy="278001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277102" y="2101727"/>
            <a:ext cx="2444708" cy="2780017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084490" y="1743611"/>
            <a:ext cx="2572625" cy="5304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>
                <a:solidFill>
                  <a:srgbClr val="9E1C5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Research Outcome</a:t>
            </a:r>
            <a:endParaRPr lang="en-US" altLang="zh-CN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7738693" y="1600828"/>
            <a:ext cx="0" cy="3750384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表格 10"/>
          <p:cNvGraphicFramePr/>
          <p:nvPr userDrawn="1">
            <p:custDataLst>
              <p:tags r:id="rId1"/>
            </p:custDataLst>
          </p:nvPr>
        </p:nvGraphicFramePr>
        <p:xfrm>
          <a:off x="703595" y="5029140"/>
          <a:ext cx="6226175" cy="1232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37230"/>
                <a:gridCol w="2988945"/>
              </a:tblGrid>
              <a:tr h="3153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NCT06107049</a:t>
                      </a:r>
                      <a:endParaRPr lang="en-US" altLang="zh-CN"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NCT06821789</a:t>
                      </a:r>
                      <a:endParaRPr lang="en-US" altLang="zh-CN"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BBr60</a:t>
                      </a:r>
                      <a:r>
                        <a:rPr kumimoji="1" lang="en-US" altLang="zh-CN" sz="900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kumimoji="1"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NCT06196892</a:t>
                      </a:r>
                      <a:endParaRPr lang="en-US" altLang="zh-CN"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kumimoji="1"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NCT06629441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BLa80+BL21+BBr60+BAC30+BI45</a:t>
                      </a:r>
                      <a:r>
                        <a:rPr kumimoji="1"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NCT06847919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Sleep Quality Improvement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文本框 28"/>
          <p:cNvSpPr txBox="1"/>
          <p:nvPr/>
        </p:nvSpPr>
        <p:spPr>
          <a:xfrm>
            <a:off x="6875829" y="1146386"/>
            <a:ext cx="4879151" cy="9302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Melatonin;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L-Theanine;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Gamma-Aminobutyric Acid; Magnolia Bark Powder;Ashwagandha Powder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Inulin; Fructo-oligosaccharides;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0" y="2578100"/>
            <a:ext cx="629920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Significantly improves anxiety and depressive mood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Shortens sleep onset time and enhances sleep quality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Increases life quality and satisfaction</a:t>
            </a:r>
            <a:endParaRPr lang="en-US" altLang="zh-CN" sz="140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7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463093" y="1072223"/>
            <a:ext cx="6124768" cy="1004391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animalis </a:t>
            </a:r>
            <a:r>
              <a:rPr lang="en-US" altLang="zh-CN" sz="1200">
                <a:solidFill>
                  <a:srgbClr val="AF3014"/>
                </a:solidFill>
              </a:rPr>
              <a:t>subsp. </a:t>
            </a:r>
            <a:r>
              <a:rPr lang="en-US" altLang="zh-CN" sz="1200" i="1">
                <a:solidFill>
                  <a:srgbClr val="AF3014"/>
                </a:solidFill>
              </a:rPr>
              <a:t>lactis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rgbClr val="AF3014"/>
                </a:solidFill>
              </a:rPr>
              <a:t>BLa80; </a:t>
            </a:r>
            <a:r>
              <a:rPr lang="en-US" altLang="zh-CN" sz="1200" i="1">
                <a:solidFill>
                  <a:srgbClr val="AF3014"/>
                </a:solidFill>
              </a:rPr>
              <a:t>Lacticaseibacillus rhamnosus</a:t>
            </a:r>
            <a:r>
              <a:rPr lang="en-US" altLang="zh-CN" sz="1200" b="1">
                <a:solidFill>
                  <a:srgbClr val="AF3014"/>
                </a:solidFill>
              </a:rPr>
              <a:t> LRa05;</a:t>
            </a:r>
            <a:endParaRPr lang="en-US" altLang="zh-CN" sz="1200" b="1">
              <a:solidFill>
                <a:srgbClr val="AF3014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breve</a:t>
            </a:r>
            <a:r>
              <a:rPr lang="en-US" altLang="zh-CN" sz="1200" b="1">
                <a:solidFill>
                  <a:srgbClr val="AF3014"/>
                </a:solidFill>
              </a:rPr>
              <a:t> BBr60;</a:t>
            </a:r>
            <a:r>
              <a:rPr lang="en-US" altLang="zh-CN" sz="1200">
                <a:solidFill>
                  <a:srgbClr val="AF3014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Bifidobacterium longum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 subsp.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longum</a:t>
            </a:r>
            <a:r>
              <a:rPr lang="en-US" altLang="zh-CN" sz="1200" b="1" i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BL21;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Bifidobacterium adolescentis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BAC30;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Bifidobacterium longum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 subsp.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infantis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BI45;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 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Sleep Quality Improvement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4256405" y="3897630"/>
            <a:ext cx="7384415" cy="2645410"/>
          </a:xfrm>
          <a:prstGeom prst="roundRect">
            <a:avLst>
              <a:gd name="adj" fmla="val 4435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4270375" y="1288415"/>
            <a:ext cx="7384415" cy="2468245"/>
          </a:xfrm>
          <a:prstGeom prst="roundRect">
            <a:avLst>
              <a:gd name="adj" fmla="val 429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647953" y="1941379"/>
            <a:ext cx="3263900" cy="3311159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EDB6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685758" y="1363168"/>
            <a:ext cx="243014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Improves sleep quality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 rot="16200000">
            <a:off x="4164239" y="4897291"/>
            <a:ext cx="128953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HAMA-14 Score</a:t>
            </a: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 rot="16200000">
            <a:off x="5999206" y="4964600"/>
            <a:ext cx="128953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HAMD-17 Score</a:t>
            </a: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59493" y="3927726"/>
            <a:ext cx="344614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Alleviates anxiety and depression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 rot="19736129">
            <a:off x="5869595" y="6005494"/>
            <a:ext cx="74362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BC99_end</a:t>
            </a:r>
            <a:endParaRPr kumimoji="1" lang="en-US" altLang="zh-CN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 rot="19736129">
            <a:off x="6407785" y="6111240"/>
            <a:ext cx="958215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Placebo_baseline</a:t>
            </a:r>
            <a:endParaRPr kumimoji="1" lang="en-US" altLang="zh-CN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 rot="19736129">
            <a:off x="7174865" y="6057265"/>
            <a:ext cx="965835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BC99_baseline</a:t>
            </a:r>
            <a:endParaRPr kumimoji="1" lang="en-US" altLang="zh-CN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 rot="19736129">
            <a:off x="6896100" y="6050915"/>
            <a:ext cx="831215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Placebo_end</a:t>
            </a:r>
            <a:endParaRPr kumimoji="1" lang="en-US" altLang="zh-CN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 rot="19736129">
            <a:off x="7701208" y="5997915"/>
            <a:ext cx="74362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BC99_end</a:t>
            </a:r>
            <a:endParaRPr kumimoji="1" lang="en-US" altLang="zh-CN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806235" y="4451979"/>
            <a:ext cx="2660086" cy="17500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lvl="0" indent="0" algn="l" defTabSz="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None/>
            </a:pPr>
            <a:r>
              <a:rPr kumimoji="1" lang="en-US" altLang="zh-CN" sz="12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Probiotic intervention significantly alleviated  anxiety and depressive symptoms in adults, </a:t>
            </a:r>
            <a:r>
              <a:rPr kumimoji="1" lang="en-US" altLang="zh-CN" sz="1200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with HAMA and HAMD scores reduced by 12.0 and 9.7 points respectively</a:t>
            </a:r>
            <a:r>
              <a:rPr kumimoji="1" lang="en-US" altLang="zh-CN" sz="12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. </a:t>
            </a:r>
            <a:endParaRPr kumimoji="1" lang="en-US" altLang="zh-CN" sz="12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R="0" lvl="0" indent="0" algn="l" defTabSz="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None/>
            </a:pPr>
            <a:endParaRPr kumimoji="1" lang="en-US" altLang="zh-CN" sz="12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R="0" lvl="0" indent="0" algn="l" defTabSz="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None/>
            </a:pPr>
            <a:endParaRPr kumimoji="1" lang="en-US" altLang="zh-CN" sz="11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72639" y="1816596"/>
            <a:ext cx="2693670" cy="19696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lvl="0" indent="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kumimoji="1" lang="en-US" altLang="zh-CN" sz="12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</a:t>
            </a:r>
            <a:r>
              <a:rPr kumimoji="1" lang="en-US" altLang="zh-CN" sz="12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robiotic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intervention group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exhibited an average 22-minute reduction in sleep onset time and a 1.5-point decrease in sleep quality scores.</a:t>
            </a:r>
            <a:endParaRPr kumimoji="1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kumimoji="1" lang="en-US" altLang="zh-CN" sz="1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47953" y="5387355"/>
            <a:ext cx="19672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 10.1038/s41598-025-95208-2</a:t>
            </a:r>
            <a:endParaRPr kumimoji="1" lang="en-US" altLang="zh-CN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 10.3390/nu17193087</a:t>
            </a:r>
            <a:endParaRPr kumimoji="1" lang="en-US" altLang="zh-CN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73616" y="2151004"/>
            <a:ext cx="3012440" cy="2891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srgbClr val="AF3014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i="0" u="none" strike="noStrike" kern="1200" cap="none" spc="0" normalizeH="0" baseline="0" noProof="0" dirty="0">
              <a:ln>
                <a:noFill/>
              </a:ln>
              <a:solidFill>
                <a:srgbClr val="AF3014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Probiotic intervention shortened sleep onset time, improved sleep quality, and promoted better sleep.</a:t>
            </a:r>
            <a:endParaRPr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Both HAMA and HAMD scores decreased, helping alleviate anxiety and depressive mood.</a:t>
            </a:r>
            <a:endParaRPr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24425" y="4236085"/>
            <a:ext cx="1383030" cy="17703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575" y="4266565"/>
            <a:ext cx="1348105" cy="17399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 rot="19736129">
            <a:off x="4566920" y="6102350"/>
            <a:ext cx="967740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Placebo_baseline</a:t>
            </a:r>
            <a:endParaRPr kumimoji="1" lang="en-US" altLang="zh-CN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 rot="19736129">
            <a:off x="5095165" y="6061348"/>
            <a:ext cx="74362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Placebo_end</a:t>
            </a:r>
            <a:endParaRPr kumimoji="1" lang="en-US" altLang="zh-CN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 rot="19736129">
            <a:off x="5371500" y="6087006"/>
            <a:ext cx="85268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BC99_baseline</a:t>
            </a:r>
            <a:endParaRPr kumimoji="1" lang="en-US" altLang="zh-CN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270375" y="1276350"/>
            <a:ext cx="948055" cy="337185"/>
            <a:chOff x="6928" y="1786"/>
            <a:chExt cx="1493" cy="531"/>
          </a:xfrm>
        </p:grpSpPr>
        <p:sp>
          <p:nvSpPr>
            <p:cNvPr id="13" name="文本框 12"/>
            <p:cNvSpPr txBox="1"/>
            <p:nvPr/>
          </p:nvSpPr>
          <p:spPr>
            <a:xfrm>
              <a:off x="6929" y="1786"/>
              <a:ext cx="1492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weeks</a:t>
              </a:r>
              <a:endPara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6928" y="1828"/>
              <a:ext cx="138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256405" y="3893820"/>
            <a:ext cx="956945" cy="337185"/>
            <a:chOff x="6928" y="1786"/>
            <a:chExt cx="1507" cy="531"/>
          </a:xfrm>
        </p:grpSpPr>
        <p:sp>
          <p:nvSpPr>
            <p:cNvPr id="18" name="文本框 17"/>
            <p:cNvSpPr txBox="1"/>
            <p:nvPr/>
          </p:nvSpPr>
          <p:spPr>
            <a:xfrm>
              <a:off x="6929" y="1786"/>
              <a:ext cx="1506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weeks</a:t>
              </a:r>
              <a:endPara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>
              <a:off x="6928" y="1828"/>
              <a:ext cx="135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332" y="1800640"/>
            <a:ext cx="2001004" cy="1737923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8281" y="1816542"/>
            <a:ext cx="2001004" cy="172243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Attention and Behavioral Regulation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AF3014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AF3014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 userDrawn="1"/>
        </p:nvSpPr>
        <p:spPr>
          <a:xfrm>
            <a:off x="506112" y="1181171"/>
            <a:ext cx="6124768" cy="1004391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animalis </a:t>
            </a:r>
            <a:r>
              <a:rPr lang="en-US" altLang="zh-CN" sz="1200">
                <a:solidFill>
                  <a:srgbClr val="AF3014"/>
                </a:solidFill>
              </a:rPr>
              <a:t>subsp. </a:t>
            </a:r>
            <a:r>
              <a:rPr lang="en-US" altLang="zh-CN" sz="1200" i="1">
                <a:solidFill>
                  <a:srgbClr val="AF3014"/>
                </a:solidFill>
              </a:rPr>
              <a:t>lactis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rgbClr val="AF3014"/>
                </a:solidFill>
              </a:rPr>
              <a:t>BLa80</a:t>
            </a:r>
            <a:r>
              <a:rPr lang="en-US" altLang="zh-CN" sz="1200" b="1">
                <a:solidFill>
                  <a:srgbClr val="AF3014"/>
                </a:solidFill>
              </a:rPr>
              <a:t>; </a:t>
            </a:r>
            <a:r>
              <a:rPr lang="en-US" altLang="zh-CN" sz="1200" i="1">
                <a:solidFill>
                  <a:srgbClr val="AF3014"/>
                </a:solidFill>
              </a:rPr>
              <a:t>Lacticaseibacillus rhamnosus</a:t>
            </a:r>
            <a:r>
              <a:rPr lang="en-US" altLang="zh-CN" sz="1200" b="1">
                <a:solidFill>
                  <a:srgbClr val="AF3014"/>
                </a:solidFill>
              </a:rPr>
              <a:t> LRa05;</a:t>
            </a:r>
            <a:endParaRPr lang="en-US" altLang="zh-CN" sz="1200" b="1">
              <a:solidFill>
                <a:srgbClr val="AF3014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breve</a:t>
            </a:r>
            <a:r>
              <a:rPr lang="en-US" altLang="zh-CN" sz="1200" b="1">
                <a:solidFill>
                  <a:srgbClr val="AF3014"/>
                </a:solidFill>
              </a:rPr>
              <a:t> BBr60;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Pediococcus acidilactici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PA5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3; 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Lp9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0;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 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63130" y="1319530"/>
            <a:ext cx="4603750" cy="9302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Bacopa monnieri Extract; Vitamin B6;Sialic Acid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1" y="2614273"/>
            <a:ext cx="629920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Alleviates symptoms of attention deficit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Reduces manifestations of hyperactivity and impulsivity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Improves executive function and emotional regulation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703595" y="5029140"/>
          <a:ext cx="6226175" cy="110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8055"/>
                <a:gridCol w="4008120"/>
              </a:tblGrid>
              <a:tr h="1727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BLa80+LRa05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NCT06348121</a:t>
                      </a:r>
                      <a:endParaRPr lang="en-US" altLang="zh-CN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BBr60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NCT06196892</a:t>
                      </a:r>
                      <a:endParaRPr lang="en-US" altLang="zh-CN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PA53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NCT06648590</a:t>
                      </a:r>
                      <a:endParaRPr lang="en-US" altLang="zh-CN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Lp90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NCT06987279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NCT06676111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zh-CN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" name="圆角矩形 22"/>
          <p:cNvSpPr/>
          <p:nvPr/>
        </p:nvSpPr>
        <p:spPr>
          <a:xfrm>
            <a:off x="201930" y="1329690"/>
            <a:ext cx="2887602" cy="4409465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Vaginal Microecological Modulation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7416165" y="6099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62399" y="1949470"/>
            <a:ext cx="2531110" cy="2739390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6447617" y="2079139"/>
            <a:ext cx="1948069" cy="1796527"/>
            <a:chOff x="13827" y="2865"/>
            <a:chExt cx="3162" cy="2878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827" y="2865"/>
              <a:ext cx="3162" cy="2878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14839" y="4673"/>
              <a:ext cx="865" cy="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/>
                <a:t>2.9%</a:t>
              </a:r>
              <a:endParaRPr lang="en-US" altLang="zh-CN" sz="1000" b="1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5879" y="3342"/>
              <a:ext cx="789" cy="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/>
                <a:t>15%</a:t>
              </a:r>
              <a:endParaRPr lang="en-US" altLang="zh-CN" sz="1000" b="1"/>
            </a:p>
          </p:txBody>
        </p:sp>
      </p:grpSp>
      <p:pic>
        <p:nvPicPr>
          <p:cNvPr id="35" name="图片 34" descr="向上箭头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880000">
            <a:off x="10805795" y="3946525"/>
            <a:ext cx="762000" cy="76200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32290" y="3870325"/>
            <a:ext cx="927735" cy="88646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10146665" y="4535805"/>
            <a:ext cx="18586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Candida</a:t>
            </a:r>
            <a:r>
              <a:rPr lang="en-US" altLang="zh-CN" sz="120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Clearance Rate</a:t>
            </a:r>
            <a:endParaRPr lang="en-US" altLang="zh-CN" sz="120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0333328" y="3999966"/>
            <a:ext cx="931316" cy="4387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>
                <a:solidFill>
                  <a:srgbClr val="C00000"/>
                </a:solidFill>
                <a:sym typeface="+mn-ea"/>
              </a:rPr>
              <a:t>33.4%</a:t>
            </a:r>
            <a:endParaRPr lang="en-US" altLang="zh-CN" b="1">
              <a:solidFill>
                <a:srgbClr val="C0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284595" y="4055110"/>
            <a:ext cx="2755265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spcAft>
                <a:spcPts val="600"/>
              </a:spcAft>
              <a:buNone/>
            </a:pPr>
            <a:r>
              <a:rPr lang="en-US" altLang="zh-CN" sz="12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The relative abundance of</a:t>
            </a:r>
            <a:r>
              <a:rPr lang="en-US" altLang="zh-CN" sz="1200" i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Lactobacillus </a:t>
            </a:r>
            <a:r>
              <a:rPr lang="en-US" altLang="zh-CN" sz="12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 the placebo group increased from 82.9% to 85.8%, while in the LRa05 group it rose significantly from 56.3% to 71.3%</a:t>
            </a:r>
            <a:endParaRPr lang="en-US" altLang="zh-CN" sz="12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algn="l">
              <a:spcAft>
                <a:spcPts val="600"/>
              </a:spcAft>
              <a:buNone/>
            </a:pPr>
            <a:r>
              <a:rPr lang="en-US" altLang="zh-CN" sz="12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LRa05 effectively promoted the </a:t>
            </a:r>
            <a:r>
              <a:rPr lang="en-US" altLang="zh-CN" sz="1200" b="1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colonisation</a:t>
            </a:r>
            <a:r>
              <a:rPr lang="en-US" altLang="zh-CN" sz="12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and dominance of beneficial</a:t>
            </a:r>
            <a:r>
              <a:rPr lang="en-US" altLang="zh-CN" sz="1200" b="1" i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Lactobacillus </a:t>
            </a:r>
            <a:r>
              <a:rPr lang="en-US" altLang="zh-CN" sz="12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species.</a:t>
            </a:r>
            <a:endParaRPr lang="en-US" altLang="zh-CN" sz="12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algn="l"/>
            <a:endParaRPr lang="en-US" altLang="zh-CN" sz="1200" dirty="0">
              <a:solidFill>
                <a:srgbClr val="000000">
                  <a:lumMod val="75000"/>
                  <a:lumOff val="25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l"/>
            <a:endParaRPr lang="en-US" altLang="zh-CN" sz="1200" dirty="0">
              <a:solidFill>
                <a:srgbClr val="000000">
                  <a:lumMod val="75000"/>
                  <a:lumOff val="25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9455725" y="5091591"/>
            <a:ext cx="2549525" cy="721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spcAft>
                <a:spcPts val="600"/>
              </a:spcAft>
              <a:buNone/>
            </a:pPr>
            <a:r>
              <a:rPr lang="en-US" altLang="zh-CN" sz="1200" b="1" i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Candida</a:t>
            </a:r>
            <a:r>
              <a:rPr lang="en-US" altLang="zh-CN" sz="12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positivity rate was reduced by 33.4%.</a:t>
            </a:r>
            <a:endParaRPr lang="en-US" altLang="zh-CN" sz="1200" b="1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>
              <a:spcAft>
                <a:spcPts val="600"/>
              </a:spcAft>
              <a:buNone/>
            </a:pPr>
            <a:endParaRPr lang="en-US" altLang="zh-CN" sz="12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6057265" y="2159635"/>
            <a:ext cx="25400" cy="345884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cxnSp>
        <p:nvCxnSpPr>
          <p:cNvPr id="46" name="直接连接符 45"/>
          <p:cNvCxnSpPr/>
          <p:nvPr/>
        </p:nvCxnSpPr>
        <p:spPr>
          <a:xfrm>
            <a:off x="9185910" y="1949450"/>
            <a:ext cx="50165" cy="355346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pic>
        <p:nvPicPr>
          <p:cNvPr id="47" name="图片 4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32263" y="2079091"/>
            <a:ext cx="2206396" cy="1632547"/>
          </a:xfrm>
          <a:prstGeom prst="rect">
            <a:avLst/>
          </a:prstGeom>
        </p:spPr>
      </p:pic>
      <p:pic>
        <p:nvPicPr>
          <p:cNvPr id="48" name="图片 47" descr="向上箭头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500000" flipH="1">
            <a:off x="10969368" y="2837967"/>
            <a:ext cx="381576" cy="381576"/>
          </a:xfrm>
          <a:prstGeom prst="rect">
            <a:avLst/>
          </a:prstGeom>
        </p:spPr>
      </p:pic>
      <p:pic>
        <p:nvPicPr>
          <p:cNvPr id="83" name="图片 82" descr="向上箭头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4380000" flipH="1">
            <a:off x="7094206" y="2647073"/>
            <a:ext cx="580521" cy="580521"/>
          </a:xfrm>
          <a:prstGeom prst="rect">
            <a:avLst/>
          </a:prstGeom>
        </p:spPr>
      </p:pic>
      <p:sp>
        <p:nvSpPr>
          <p:cNvPr id="84" name="文本框 83"/>
          <p:cNvSpPr txBox="1"/>
          <p:nvPr/>
        </p:nvSpPr>
        <p:spPr>
          <a:xfrm>
            <a:off x="9455785" y="6474460"/>
            <a:ext cx="273875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dirty="0">
                <a:solidFill>
                  <a:srgbClr val="FAFAFA">
                    <a:lumMod val="50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Partial data shown. More data available...</a:t>
            </a:r>
            <a:endParaRPr lang="en-US" altLang="zh-CN" sz="1000" dirty="0">
              <a:solidFill>
                <a:srgbClr val="FAFAFA">
                  <a:lumMod val="50000"/>
                </a:srgb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9531" y="2071987"/>
            <a:ext cx="2562225" cy="38500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Significantly enhanced microbial diversity and reshaped the vaginal micro-ecosystem structure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fontAlgn="auto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Increased the relative abundance of beneficial </a:t>
            </a:r>
            <a:r>
              <a:rPr lang="en-US" altLang="zh-CN" sz="14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Lactobacillus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 species and reestablishes dominant microbiota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fontAlgn="auto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Effectively reduced </a:t>
            </a:r>
            <a:r>
              <a:rPr lang="en-US" altLang="zh-CN" sz="1400" i="1">
                <a:solidFill>
                  <a:schemeClr val="tx1">
                    <a:lumMod val="75000"/>
                    <a:lumOff val="25000"/>
                  </a:schemeClr>
                </a:solidFill>
              </a:rPr>
              <a:t>Candida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 positivity rates and lowered the recurrence risk of fungal vaginosis.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fontAlgn="auto">
              <a:spcAft>
                <a:spcPts val="600"/>
              </a:spcAft>
            </a:pP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43560" y="1581150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8B1A48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Research Outcome</a:t>
            </a:r>
            <a:endParaRPr lang="en-US" altLang="zh-CN" b="1" dirty="0">
              <a:solidFill>
                <a:srgbClr val="8B1A48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41" name="图片 40" descr="向上箭头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4980000" flipH="1">
            <a:off x="5111115" y="2392680"/>
            <a:ext cx="298450" cy="298450"/>
          </a:xfrm>
          <a:prstGeom prst="rect">
            <a:avLst/>
          </a:prstGeom>
        </p:spPr>
      </p:pic>
      <p:pic>
        <p:nvPicPr>
          <p:cNvPr id="42" name="图片 41" descr="向上箭头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4980000" flipH="1">
            <a:off x="5104765" y="3783965"/>
            <a:ext cx="298450" cy="298450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3336364" y="4760615"/>
            <a:ext cx="2636520" cy="978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10000"/>
              </a:lnSpc>
              <a:spcAft>
                <a:spcPts val="600"/>
              </a:spcAft>
              <a:buNone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Both the Simpson and Shannon indices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significantly increased.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fontAlgn="auto">
              <a:lnSpc>
                <a:spcPct val="110000"/>
              </a:lnSpc>
              <a:spcAft>
                <a:spcPts val="600"/>
              </a:spcAft>
              <a:buNone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Probiotics can remodel the structure of the vaginal microbiome.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圆角矩形 5"/>
          <p:cNvSpPr/>
          <p:nvPr/>
        </p:nvSpPr>
        <p:spPr>
          <a:xfrm>
            <a:off x="605155" y="1504950"/>
            <a:ext cx="3263900" cy="407162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EDB6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Attention and Behavioral Regulation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16582" y="1608193"/>
            <a:ext cx="2840990" cy="3751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lvl="0" indent="-285750" algn="l">
              <a:lnSpc>
                <a:spcPct val="120000"/>
              </a:lnSpc>
              <a:spcAft>
                <a:spcPts val="1200"/>
              </a:spcAft>
              <a:buClrTx/>
              <a:buSzTx/>
              <a:buFontTx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Significantly improved cognitive and executive functions, aiding in the enhancement of emotional regulation, behavioral management, and cognitive modulation abilities.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lvl="0" indent="-285750" algn="l">
              <a:lnSpc>
                <a:spcPct val="120000"/>
              </a:lnSpc>
              <a:spcAft>
                <a:spcPts val="1200"/>
              </a:spcAft>
              <a:buClrTx/>
              <a:buSzTx/>
              <a:buFontTx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Improved core ADHD symptoms such as attention deficit, hyperactivity, and impulsive behaviors.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05861" y="5626405"/>
            <a:ext cx="153543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DOI: 10.1002/mnfr.70234</a:t>
            </a:r>
            <a:endParaRPr kumimoji="1" lang="en-US" altLang="zh-CN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4918710" y="4474845"/>
            <a:ext cx="3234690" cy="171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10000"/>
              </a:lnSpc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After 8 weeks of probiotic intervention, subjects showed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notable improvements in cognitive and executive function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.</a:t>
            </a: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algn="l" fontAlgn="auto">
              <a:lnSpc>
                <a:spcPct val="110000"/>
              </a:lnSpc>
              <a:buNone/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algn="l" fontAlgn="auto">
              <a:lnSpc>
                <a:spcPct val="110000"/>
              </a:lnSpc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Their capacities for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emotional regulation, behavioral management, and cognitive modulation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were also significantly boosted.</a:t>
            </a: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algn="l" fontAlgn="auto">
              <a:lnSpc>
                <a:spcPct val="110000"/>
              </a:lnSpc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8555302" y="4474892"/>
            <a:ext cx="3281680" cy="171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0" algn="l" fontAlgn="auto">
              <a:lnSpc>
                <a:spcPct val="110000"/>
              </a:lnSpc>
              <a:buClrTx/>
              <a:buSzTx/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Following an 8-week probiotic intervention, subjects demonstrated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 a significant reduction in core ADHD symptoms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. </a:t>
            </a: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lvl="0" indent="0" algn="l" fontAlgn="auto">
              <a:lnSpc>
                <a:spcPct val="110000"/>
              </a:lnSpc>
              <a:buClrTx/>
              <a:buSzTx/>
              <a:buNone/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lvl="0" indent="0" algn="l" fontAlgn="auto">
              <a:lnSpc>
                <a:spcPct val="110000"/>
              </a:lnSpc>
              <a:buClrTx/>
              <a:buSzTx/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Specifically, their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attention deficits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were improved, and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hyperactivity and impulsive behaviors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were effectively alleviated.</a:t>
            </a: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lvl="0" indent="0" algn="l" fontAlgn="auto">
              <a:lnSpc>
                <a:spcPct val="110000"/>
              </a:lnSpc>
              <a:buClrTx/>
              <a:buSzTx/>
              <a:buFontTx/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843611" y="2280150"/>
            <a:ext cx="3257709" cy="206469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37410" y="2280150"/>
            <a:ext cx="3087745" cy="188014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918682" y="1504897"/>
            <a:ext cx="2873064" cy="5219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 cognitive and executive function</a:t>
            </a:r>
            <a:endParaRPr lang="en-US" altLang="zh-CN" sz="14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555355" y="1504950"/>
            <a:ext cx="2540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 typical ADHD symptoms</a:t>
            </a:r>
            <a:endParaRPr lang="en-US" altLang="zh-CN" sz="14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H="1">
            <a:off x="8250555" y="1931670"/>
            <a:ext cx="6350" cy="3500755"/>
          </a:xfrm>
          <a:prstGeom prst="line">
            <a:avLst/>
          </a:prstGeom>
          <a:ln w="6350" cap="flat" cmpd="sng" algn="ctr">
            <a:solidFill>
              <a:schemeClr val="bg1">
                <a:lumMod val="75000"/>
              </a:schemeClr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669530" cy="704850"/>
            <a:chOff x="400" y="1020"/>
            <a:chExt cx="12078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14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Anxiety and Depressive Mood Regulation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AF3014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AF3014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99655" y="1184275"/>
            <a:ext cx="4467225" cy="9302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Ashwagandha Powder (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Withania somnifera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); L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-Theanine; Gamma-Aminobutyric Acid (GABA);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Resveratrol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506060" y="1184228"/>
            <a:ext cx="6124768" cy="1004391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animalis </a:t>
            </a:r>
            <a:r>
              <a:rPr lang="en-US" altLang="zh-CN" sz="1200">
                <a:solidFill>
                  <a:srgbClr val="AF3014"/>
                </a:solidFill>
              </a:rPr>
              <a:t>subsp. </a:t>
            </a:r>
            <a:r>
              <a:rPr lang="en-US" altLang="zh-CN" sz="1200" i="1">
                <a:solidFill>
                  <a:srgbClr val="AF3014"/>
                </a:solidFill>
              </a:rPr>
              <a:t>lactis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rgbClr val="AF3014"/>
                </a:solidFill>
              </a:rPr>
              <a:t>BLa80</a:t>
            </a:r>
            <a:r>
              <a:rPr lang="en-US" altLang="zh-CN" sz="1200" b="1">
                <a:solidFill>
                  <a:srgbClr val="AF3014"/>
                </a:solidFill>
              </a:rPr>
              <a:t>; </a:t>
            </a:r>
            <a:r>
              <a:rPr lang="en-US" altLang="zh-CN" sz="1200" i="1">
                <a:solidFill>
                  <a:srgbClr val="AF3014"/>
                </a:solidFill>
              </a:rPr>
              <a:t>Lacticaseibacillus rhamnosus</a:t>
            </a:r>
            <a:r>
              <a:rPr lang="en-US" altLang="zh-CN" sz="1200" b="1">
                <a:solidFill>
                  <a:srgbClr val="AF3014"/>
                </a:solidFill>
              </a:rPr>
              <a:t> LRa05;</a:t>
            </a:r>
            <a:endParaRPr lang="en-US" altLang="zh-CN" sz="1200" b="1">
              <a:solidFill>
                <a:srgbClr val="AF3014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breve</a:t>
            </a:r>
            <a:r>
              <a:rPr lang="en-US" altLang="zh-CN" sz="1200" b="1">
                <a:solidFill>
                  <a:srgbClr val="AF3014"/>
                </a:solidFill>
              </a:rPr>
              <a:t> BBr60;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PA53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; 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Limosilactobacillus reuteri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LR0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8;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 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0" y="2578100"/>
            <a:ext cx="765175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Alleviates symptoms associated with depression and anxiety.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Modulates inflammatory cytokine levels and improves immune-inflammatory status.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Regulates neurotransmitter levels and supports neurofunctional balance.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703595" y="5029140"/>
          <a:ext cx="6226175" cy="110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37230"/>
                <a:gridCol w="2988945"/>
              </a:tblGrid>
              <a:tr h="153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BLa80+LRa05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NCT06216587</a:t>
                      </a:r>
                      <a:endParaRPr lang="en-US" altLang="zh-CN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NCT06821789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12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NCT06196892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PA53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NCT06648590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 lvl="0" indent="0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NCT06629441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LRa05+LR08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NCT07013409</a:t>
                      </a:r>
                      <a:endParaRPr lang="en-US" altLang="zh-CN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圆角矩形 6"/>
          <p:cNvSpPr/>
          <p:nvPr/>
        </p:nvSpPr>
        <p:spPr>
          <a:xfrm>
            <a:off x="605155" y="1504950"/>
            <a:ext cx="3263900" cy="4335132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EDB6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550785" cy="643890"/>
            <a:chOff x="400" y="1020"/>
            <a:chExt cx="11891" cy="1014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956" cy="1014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Anxiety and Depressive Mood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286319" y="5000035"/>
            <a:ext cx="3060974" cy="16827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indent="0" algn="l">
              <a:lnSpc>
                <a:spcPct val="110000"/>
              </a:lnSpc>
              <a:buClrTx/>
              <a:buSzTx/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Probiotic intervention induced a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significant, progressive SAS score decrease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vs. the placebo group (no significant changes at any time point).</a:t>
            </a: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879910" y="5083332"/>
            <a:ext cx="404820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 fontAlgn="auto">
              <a:lnSpc>
                <a:spcPct val="110000"/>
              </a:lnSpc>
              <a:buNone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Following 8 weeks of probiotic intervention, a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 increase in γ-GABA levels and a notable reduction in nitric oxide (NO) content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were observed.</a:t>
            </a: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algn="l" fontAlgn="auto">
              <a:lnSpc>
                <a:spcPct val="110000"/>
              </a:lnSpc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5139" y="5840106"/>
            <a:ext cx="1929130" cy="506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DOI: 10.3390/nu17193087</a:t>
            </a:r>
            <a:endParaRPr kumimoji="1" lang="en-US" altLang="zh-CN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DOI: 10.1163/18762891-bja00083</a:t>
            </a:r>
            <a:endParaRPr kumimoji="1" lang="en-US" altLang="zh-CN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03622" y="2596577"/>
            <a:ext cx="3085550" cy="197648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7389" y="2622060"/>
            <a:ext cx="2180726" cy="210100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970" y="2622060"/>
            <a:ext cx="2187950" cy="210082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110615" y="1675130"/>
            <a:ext cx="2531111" cy="6451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33608" y="1675101"/>
            <a:ext cx="27914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 anxiety and depression levels</a:t>
            </a:r>
            <a:endParaRPr lang="en-US" altLang="zh-CN" sz="14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094376" y="1781793"/>
            <a:ext cx="33305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Regulate neurotransmitter levels</a:t>
            </a:r>
            <a:endParaRPr lang="en-US" altLang="zh-CN" sz="14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76191" y="2169699"/>
            <a:ext cx="2965517" cy="2830382"/>
          </a:xfrm>
          <a:prstGeom prst="rect">
            <a:avLst/>
          </a:prstGeom>
        </p:spPr>
        <p:txBody>
          <a:bodyPr wrap="square" rtlCol="0">
            <a:noAutofit/>
          </a:bodyPr>
          <a:p>
            <a:pPr marL="285750" indent="-285750" algn="l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/>
              <a:t>SAS scores decreased with the duration of probiotic intervention, aiding in the alleviation of anxiety symptoms.</a:t>
            </a:r>
            <a:endParaRPr lang="en-US" altLang="zh-CN" sz="1400"/>
          </a:p>
          <a:p>
            <a:pPr marL="285750" indent="-285750" algn="l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/>
              <a:t>Significantly increased γ-GABA levels and reduced nitric oxide (NO) content, positively influence anxiety and depressive mood by modulating neurotransmitter and related signaling molecule levels.</a:t>
            </a:r>
            <a:endParaRPr lang="en-US" altLang="zh-CN" sz="1400"/>
          </a:p>
          <a:p>
            <a:pPr algn="l"/>
            <a:endParaRPr lang="en-US" altLang="zh-CN" sz="1400"/>
          </a:p>
          <a:p>
            <a:endParaRPr lang="en-US" altLang="zh-C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669530" cy="704850"/>
            <a:chOff x="400" y="1020"/>
            <a:chExt cx="12078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14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Stress State Alleviation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EE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AF3014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AF3014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AF3014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AF301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67905" y="1173480"/>
            <a:ext cx="4507865" cy="9302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Ashwagandha Powder (Withania somnifera);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L-Theanine;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Vitamin B6; Coenzyme Q10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481965" y="1172210"/>
            <a:ext cx="6124575" cy="835025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animalis </a:t>
            </a:r>
            <a:r>
              <a:rPr lang="en-US" altLang="zh-CN" sz="1200">
                <a:solidFill>
                  <a:srgbClr val="AF3014"/>
                </a:solidFill>
              </a:rPr>
              <a:t>subsp. </a:t>
            </a:r>
            <a:r>
              <a:rPr lang="en-US" altLang="zh-CN" sz="1200" i="1">
                <a:solidFill>
                  <a:srgbClr val="AF3014"/>
                </a:solidFill>
              </a:rPr>
              <a:t>lactis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200" b="1">
                <a:solidFill>
                  <a:srgbClr val="AF3014"/>
                </a:solidFill>
              </a:rPr>
              <a:t>BLa80</a:t>
            </a:r>
            <a:r>
              <a:rPr lang="en-US" altLang="zh-CN" sz="1200" b="1">
                <a:solidFill>
                  <a:srgbClr val="AF3014"/>
                </a:solidFill>
              </a:rPr>
              <a:t>; </a:t>
            </a:r>
            <a:r>
              <a:rPr lang="en-US" altLang="zh-CN" sz="1200" i="1">
                <a:solidFill>
                  <a:srgbClr val="AF3014"/>
                </a:solidFill>
              </a:rPr>
              <a:t>Lacticaseibacillus rhamnosus</a:t>
            </a:r>
            <a:r>
              <a:rPr lang="en-US" altLang="zh-CN" sz="1200" b="1">
                <a:solidFill>
                  <a:srgbClr val="AF3014"/>
                </a:solidFill>
              </a:rPr>
              <a:t> LRa05;</a:t>
            </a:r>
            <a:endParaRPr lang="en-US" altLang="zh-CN" sz="1200" b="1">
              <a:solidFill>
                <a:srgbClr val="AF3014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AF3014"/>
                </a:solidFill>
              </a:rPr>
              <a:t>Bifidobacterium breve</a:t>
            </a:r>
            <a:r>
              <a:rPr lang="en-US" altLang="zh-CN" sz="1200" b="1">
                <a:solidFill>
                  <a:srgbClr val="AF3014"/>
                </a:solidFill>
              </a:rPr>
              <a:t> BBr60;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Pediococcus acidilactici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PA53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; 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longum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longum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BL2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1;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 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0" y="2578100"/>
            <a:ext cx="7715247" cy="20300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Supports emotional balance and psychological well-being under stress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Helps regulate inflammation associated with physiological stress responses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Supports stress-related brain–gut communication and signaling pathways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703595" y="5038665"/>
          <a:ext cx="6226175" cy="110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8530"/>
                <a:gridCol w="4017645"/>
              </a:tblGrid>
              <a:tr h="1250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BLa80+LRa05</a:t>
                      </a:r>
                      <a:r>
                        <a:rPr lang="en-US" altLang="zh-CN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NCT06216587</a:t>
                      </a:r>
                      <a:endParaRPr lang="en-US" altLang="zh-CN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NCT06821789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NCT06196892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PA53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NCT06648590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BL21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NCT06544278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NCT06629441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圆角矩形 6"/>
          <p:cNvSpPr/>
          <p:nvPr/>
        </p:nvSpPr>
        <p:spPr>
          <a:xfrm>
            <a:off x="395889" y="1407856"/>
            <a:ext cx="3263900" cy="424048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EDB6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550785" cy="643890"/>
            <a:chOff x="400" y="1020"/>
            <a:chExt cx="11891" cy="1014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956" cy="1014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Stress State Alleviation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7398" y="1443783"/>
            <a:ext cx="3040826" cy="4081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70000"/>
              </a:lnSpc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sz="1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>
              <a:lnSpc>
                <a:spcPct val="160000"/>
              </a:lnSpc>
              <a:spcAft>
                <a:spcPts val="600"/>
              </a:spcAft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Positive Emotion Scale scores increased significantly, improved positive emotional states and alleviate stress levels.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>
              <a:lnSpc>
                <a:spcPct val="160000"/>
              </a:lnSpc>
              <a:spcAft>
                <a:spcPts val="600"/>
              </a:spcAft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The constipation improvement rate increased, effectively alleviated stress-related functional gastrointestinal symptoms, improved intestinal motility and bowel function.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094376" y="5210082"/>
            <a:ext cx="3979849" cy="14770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 defTabSz="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</a:t>
            </a: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he constipation improvement rate after 8-week probiotic intervention was </a:t>
            </a:r>
            <a:r>
              <a:rPr kumimoji="1"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higher by 41.8% (53.8% vs. 12%).</a:t>
            </a:r>
            <a:endParaRPr kumimoji="1"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algn="l" defTabSz="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1"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algn="l" defTabSz="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032300" y="5210145"/>
            <a:ext cx="3928106" cy="1510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 fontAlgn="auto">
              <a:lnSpc>
                <a:spcPct val="110000"/>
              </a:lnSpc>
              <a:buNone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After 8-week probiotic intervention, </a:t>
            </a:r>
            <a:r>
              <a:rPr kumimoji="1"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positive Emotion Scale scores increased</a:t>
            </a: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significantly, with </a:t>
            </a:r>
            <a:r>
              <a:rPr kumimoji="1"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 4.92-point rise</a:t>
            </a: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vs. baseline.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algn="l" fontAlgn="auto">
              <a:lnSpc>
                <a:spcPct val="110000"/>
              </a:lnSpc>
              <a:buNone/>
            </a:pP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algn="l" fontAlgn="auto">
              <a:lnSpc>
                <a:spcPct val="110000"/>
              </a:lnSpc>
              <a:buNone/>
            </a:pP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39570" y="2178769"/>
            <a:ext cx="3489538" cy="260018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3711" y="2178769"/>
            <a:ext cx="2285387" cy="288157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95938" y="5712081"/>
            <a:ext cx="167703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kumimoji="1" lang="en-US" altLang="zh-CN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 10.1016/j.clnu.2025.07.004</a:t>
            </a:r>
            <a:endParaRPr kumimoji="1" lang="en-US" altLang="zh-CN" sz="8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kumimoji="1" lang="en-US" altLang="zh-CN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 10.3390/nu17193087</a:t>
            </a:r>
            <a:endParaRPr kumimoji="1" lang="en-US" altLang="zh-CN" sz="8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en-US" altLang="zh-CN" sz="8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23815" y="1407856"/>
            <a:ext cx="33451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 emotional state and alleviates stress levels</a:t>
            </a:r>
            <a:endParaRPr lang="en-US" altLang="zh-CN" sz="14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30106" y="1443813"/>
            <a:ext cx="3861922" cy="8299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 Functional gastrointestinal symptoms related to stress</a:t>
            </a:r>
            <a:endParaRPr lang="en-US" altLang="zh-CN" sz="14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>
            <a:endCxn id="16" idx="3"/>
          </p:cNvCxnSpPr>
          <p:nvPr/>
        </p:nvCxnSpPr>
        <p:spPr>
          <a:xfrm>
            <a:off x="7953375" y="1523092"/>
            <a:ext cx="7032" cy="4443021"/>
          </a:xfrm>
          <a:prstGeom prst="line">
            <a:avLst/>
          </a:prstGeom>
          <a:ln w="6350" cap="flat" cmpd="sng" algn="ctr">
            <a:solidFill>
              <a:schemeClr val="bg1">
                <a:lumMod val="75000"/>
              </a:schemeClr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Weight Management and Metabolic Balance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703542" y="1146188"/>
            <a:ext cx="5671185" cy="810260"/>
          </a:xfrm>
          <a:prstGeom prst="rect">
            <a:avLst/>
          </a:prstGeom>
        </p:spPr>
        <p:txBody>
          <a:bodyPr wrap="none" rtlCol="0">
            <a:spAutoFit/>
          </a:bodyPr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LRa05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;</a:t>
            </a:r>
            <a:endParaRPr lang="en-US" altLang="zh-CN" sz="1200" b="1">
              <a:solidFill>
                <a:schemeClr val="accent6">
                  <a:lumMod val="50000"/>
                </a:schemeClr>
              </a:solidFill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longum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subsp.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BL21;</a:t>
            </a:r>
            <a:r>
              <a:rPr lang="en-US" altLang="zh-CN" sz="1200" b="1">
                <a:solidFill>
                  <a:srgbClr val="C00000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90;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Limosilactobacillus reuteri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LR0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8;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6" name="表格 5"/>
          <p:cNvGraphicFramePr/>
          <p:nvPr/>
        </p:nvGraphicFramePr>
        <p:xfrm>
          <a:off x="703505" y="5016508"/>
          <a:ext cx="5231863" cy="800100"/>
        </p:xfrm>
        <a:graphic>
          <a:graphicData uri="http://schemas.openxmlformats.org/drawingml/2006/table">
            <a:tbl>
              <a:tblPr/>
              <a:tblGrid>
                <a:gridCol w="2807335"/>
                <a:gridCol w="2424430"/>
              </a:tblGrid>
              <a:tr h="2667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BBr60</a:t>
                      </a:r>
                      <a:r>
                        <a:rPr kumimoji="1"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NCT06305650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:NCT06821789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BL21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:NCT06140641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Lp90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:NCT06987279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LRa05+LR08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:NCT07013409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:NCT06077383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 userDrawn="1"/>
        </p:nvSpPr>
        <p:spPr>
          <a:xfrm>
            <a:off x="703619" y="2614324"/>
            <a:ext cx="4640974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Improves energy metabolism efficiency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Supports weight management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Aids in fat reduction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74965" y="1185545"/>
            <a:ext cx="3929380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/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Green Tea Powder; Blood Orange Concentrate Powder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Acacia Gum;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8288655" cy="706755"/>
            <a:chOff x="400" y="1020"/>
            <a:chExt cx="13053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1118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Weight Management and Metabolic Balance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303135" y="614299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>
            <p:custDataLst>
              <p:tags r:id="rId1"/>
            </p:custDataLst>
          </p:nvPr>
        </p:nvSpPr>
        <p:spPr>
          <a:xfrm>
            <a:off x="4256405" y="3838575"/>
            <a:ext cx="7384415" cy="2568575"/>
          </a:xfrm>
          <a:prstGeom prst="roundRect">
            <a:avLst>
              <a:gd name="adj" fmla="val 294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74" name="圆角矩形 73"/>
          <p:cNvSpPr/>
          <p:nvPr>
            <p:custDataLst>
              <p:tags r:id="rId2"/>
            </p:custDataLst>
          </p:nvPr>
        </p:nvSpPr>
        <p:spPr>
          <a:xfrm>
            <a:off x="4270375" y="1229360"/>
            <a:ext cx="7384415" cy="2438915"/>
          </a:xfrm>
          <a:prstGeom prst="roundRect">
            <a:avLst>
              <a:gd name="adj" fmla="val 3463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294120" y="1465926"/>
            <a:ext cx="3459085" cy="4251649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72237" y="2038043"/>
            <a:ext cx="3302905" cy="37820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/>
                <a:ea typeface="思源黑体 CN Bold" panose="020B0800000000000000" charset="-122"/>
                <a:cs typeface="Calibri" panose="020F0502020204030204" charset="0"/>
              </a:rPr>
              <a:t>Modulated gut microecology and key metabolic pathways to enhance energy metabolism efficiency</a:t>
            </a:r>
            <a:endParaRPr lang="en-US" altLang="zh-CN" sz="14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/>
              <a:ea typeface="思源黑体 CN Bold" panose="020B0800000000000000" charset="-122"/>
              <a:cs typeface="Calibri" panose="020F0502020204030204" charset="0"/>
            </a:endParaRPr>
          </a:p>
          <a:p>
            <a:pPr marL="285750" indent="-285750" algn="l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/>
                <a:ea typeface="思源黑体 CN Bold" panose="020B0800000000000000" charset="-122"/>
                <a:cs typeface="Calibri" panose="020F0502020204030204" charset="0"/>
              </a:rPr>
              <a:t>Maintained the homeostasis of blood glucose, blood lipids and inflammation-related indicators.</a:t>
            </a:r>
            <a:endParaRPr lang="en-US" altLang="zh-CN" sz="14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/>
              <a:ea typeface="思源黑体 CN Bold" panose="020B0800000000000000" charset="-122"/>
              <a:cs typeface="Calibri" panose="020F0502020204030204" charset="0"/>
            </a:endParaRPr>
          </a:p>
          <a:p>
            <a:pPr marL="285750" indent="-285750" algn="l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/>
                <a:ea typeface="思源黑体 CN Bold" panose="020B0800000000000000" charset="-122"/>
                <a:cs typeface="Calibri" panose="020F0502020204030204" charset="0"/>
              </a:rPr>
              <a:t>Modulated the metabolic level of GLP-1 to support long-term metabolic health</a:t>
            </a:r>
            <a:endParaRPr lang="en-US" altLang="zh-CN" sz="14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/>
              <a:ea typeface="思源黑体 CN Bold" panose="020B0800000000000000" charset="-122"/>
              <a:cs typeface="Calibri" panose="020F0502020204030204" charset="0"/>
            </a:endParaRPr>
          </a:p>
          <a:p>
            <a:pPr marL="285750" indent="-285750" algn="l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/>
                <a:ea typeface="思源黑体 CN Bold" panose="020B0800000000000000" charset="-122"/>
                <a:cs typeface="Calibri" panose="020F0502020204030204" charset="0"/>
              </a:rPr>
              <a:t>Enhanced the body's metabolic adaptability and reduces the risk of metabolic disturbances</a:t>
            </a:r>
            <a:endParaRPr lang="en-US" altLang="zh-CN" sz="14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/>
              <a:ea typeface="思源黑体 CN Bold" panose="020B0800000000000000" charset="-122"/>
              <a:cs typeface="Calibri" panose="020F0502020204030204" charset="0"/>
            </a:endParaRPr>
          </a:p>
          <a:p>
            <a:pPr indent="0" algn="l" fontAlgn="auto">
              <a:lnSpc>
                <a:spcPct val="130000"/>
              </a:lnSpc>
              <a:spcAft>
                <a:spcPts val="600"/>
              </a:spcAft>
              <a:buClrTx/>
              <a:buSzTx/>
              <a:buFont typeface="Wingdings" panose="05000000000000000000" charset="0"/>
              <a:buNone/>
            </a:pPr>
            <a:endParaRPr lang="en-US" altLang="zh-CN" sz="1400" noProof="0" dirty="0">
              <a:ln>
                <a:noFill/>
              </a:ln>
              <a:effectLst/>
              <a:uLnTx/>
              <a:uFillTx/>
              <a:latin typeface="Arial" panose="020B0604020202020204"/>
              <a:ea typeface="思源黑体 CN Bold" panose="020B0800000000000000" charset="-122"/>
              <a:cs typeface="Calibri" panose="020F05020202040302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3491" y="5775000"/>
            <a:ext cx="17005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 10.3390/ijms252010871</a:t>
            </a:r>
            <a:endParaRPr kumimoji="1" lang="en-US" altLang="zh-CN" sz="9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 10.3390/nu16233990</a:t>
            </a:r>
            <a:endParaRPr kumimoji="1" lang="en-US" altLang="zh-CN" sz="9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2739" y="1668473"/>
            <a:ext cx="2501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234423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dirty="0">
              <a:solidFill>
                <a:srgbClr val="234423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915535" y="1336040"/>
            <a:ext cx="1791335" cy="170688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283200" y="3887470"/>
            <a:ext cx="1869440" cy="1705610"/>
          </a:xfrm>
          <a:prstGeom prst="rect">
            <a:avLst/>
          </a:prstGeom>
        </p:spPr>
      </p:pic>
      <p:sp>
        <p:nvSpPr>
          <p:cNvPr id="18" name="文本框 17"/>
          <p:cNvSpPr txBox="1"/>
          <p:nvPr>
            <p:custDataLst>
              <p:tags r:id="rId7"/>
            </p:custDataLst>
          </p:nvPr>
        </p:nvSpPr>
        <p:spPr>
          <a:xfrm>
            <a:off x="4765039" y="3163547"/>
            <a:ext cx="2387550" cy="59880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The probiotic group exhibited greater weight loss.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>
            <p:custDataLst>
              <p:tags r:id="rId8"/>
            </p:custDataLst>
          </p:nvPr>
        </p:nvSpPr>
        <p:spPr>
          <a:xfrm>
            <a:off x="4915585" y="5679806"/>
            <a:ext cx="2842300" cy="64897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The probiotic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group showed </a:t>
            </a:r>
            <a:r>
              <a:rPr lang="en-US" altLang="zh-CN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higher GLP-1 levels.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7379291" y="3163505"/>
            <a:ext cx="4220380" cy="6654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The probiotic group showed a more significant decrease in fat mass and increase in fat-free mass.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7097395" y="1339215"/>
            <a:ext cx="1918335" cy="167767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9489440" y="1286510"/>
            <a:ext cx="1979295" cy="1730375"/>
          </a:xfrm>
          <a:prstGeom prst="rect">
            <a:avLst/>
          </a:prstGeom>
        </p:spPr>
      </p:pic>
      <p:sp>
        <p:nvSpPr>
          <p:cNvPr id="31" name="文本框 30"/>
          <p:cNvSpPr txBox="1"/>
          <p:nvPr>
            <p:custDataLst>
              <p:tags r:id="rId14"/>
            </p:custDataLst>
          </p:nvPr>
        </p:nvSpPr>
        <p:spPr>
          <a:xfrm>
            <a:off x="8230746" y="5574030"/>
            <a:ext cx="3295774" cy="76835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BBr60 intervention group exhibited </a:t>
            </a:r>
            <a:r>
              <a:rPr lang="en-US" altLang="zh-CN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lower fasting blood glucose (FBG) levels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(Week 12: 5.26 </a:t>
            </a:r>
            <a:r>
              <a:rPr lang="en-US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±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 0.57 vs 5.69 </a:t>
            </a:r>
            <a:r>
              <a:rPr lang="en-US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±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 0.86, between-group p = 0.0381),</a:t>
            </a:r>
            <a:r>
              <a:rPr lang="en-US" altLang="zh-CN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improving glycemic homeostasis.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7" name="组合 6"/>
          <p:cNvGrpSpPr/>
          <p:nvPr>
            <p:custDataLst>
              <p:tags r:id="rId15"/>
            </p:custDataLst>
          </p:nvPr>
        </p:nvGrpSpPr>
        <p:grpSpPr>
          <a:xfrm>
            <a:off x="4231014" y="1220432"/>
            <a:ext cx="899795" cy="307975"/>
            <a:chOff x="6777" y="1682"/>
            <a:chExt cx="1417" cy="485"/>
          </a:xfrm>
        </p:grpSpPr>
        <p:sp>
          <p:nvSpPr>
            <p:cNvPr id="3" name="文本框 2"/>
            <p:cNvSpPr txBox="1"/>
            <p:nvPr>
              <p:custDataLst>
                <p:tags r:id="rId16"/>
              </p:custDataLst>
            </p:nvPr>
          </p:nvSpPr>
          <p:spPr>
            <a:xfrm>
              <a:off x="6777" y="1682"/>
              <a:ext cx="141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12 weeks</a:t>
              </a:r>
              <a:endPara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4" name="圆角矩形 3"/>
            <p:cNvSpPr/>
            <p:nvPr>
              <p:custDataLst>
                <p:tags r:id="rId17"/>
              </p:custDataLst>
            </p:nvPr>
          </p:nvSpPr>
          <p:spPr>
            <a:xfrm>
              <a:off x="6868" y="1696"/>
              <a:ext cx="1133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19" name="图片 18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8370570" y="3996055"/>
            <a:ext cx="2247900" cy="15557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270410" y="6407087"/>
            <a:ext cx="7370445" cy="33718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800" b="0" i="0" u="sng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*GLP-1 (Glucagon-like peptide-1)</a:t>
            </a:r>
            <a:r>
              <a:rPr lang="en-US" altLang="zh-CN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: A gut-derived incretin hormone secreted by intestinal L-cells, which plays a key role in blood glucose regulation, energy balance, and metabolic control.</a:t>
            </a:r>
            <a:endParaRPr lang="en-US" altLang="zh-CN" sz="800" b="0" i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13" name="组合 12"/>
          <p:cNvGrpSpPr/>
          <p:nvPr>
            <p:custDataLst>
              <p:tags r:id="rId20"/>
            </p:custDataLst>
          </p:nvPr>
        </p:nvGrpSpPr>
        <p:grpSpPr>
          <a:xfrm>
            <a:off x="4198620" y="3829050"/>
            <a:ext cx="899795" cy="307975"/>
            <a:chOff x="6777" y="1682"/>
            <a:chExt cx="1417" cy="485"/>
          </a:xfrm>
        </p:grpSpPr>
        <p:sp>
          <p:nvSpPr>
            <p:cNvPr id="15" name="文本框 14"/>
            <p:cNvSpPr txBox="1"/>
            <p:nvPr>
              <p:custDataLst>
                <p:tags r:id="rId21"/>
              </p:custDataLst>
            </p:nvPr>
          </p:nvSpPr>
          <p:spPr>
            <a:xfrm>
              <a:off x="6777" y="1682"/>
              <a:ext cx="141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12 weeks</a:t>
              </a:r>
              <a:endPara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17" name="圆角矩形 16"/>
            <p:cNvSpPr/>
            <p:nvPr>
              <p:custDataLst>
                <p:tags r:id="rId22"/>
              </p:custDataLst>
            </p:nvPr>
          </p:nvSpPr>
          <p:spPr>
            <a:xfrm>
              <a:off x="6868" y="1696"/>
              <a:ext cx="1133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9069705" cy="706755"/>
            <a:chOff x="400" y="1020"/>
            <a:chExt cx="14283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2348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Sports Nutrition and Physical Performance Support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69" y="2207649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49" y="2871859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83270"/>
            <a:ext cx="6390640" cy="810260"/>
          </a:xfrm>
          <a:prstGeom prst="rect">
            <a:avLst/>
          </a:prstGeom>
        </p:spPr>
        <p:txBody>
          <a:bodyPr wrap="none" rtlCol="0">
            <a:spAutoFit/>
          </a:bodyPr>
          <a:p>
            <a:pPr indent="0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Bifidobacterium breve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BBr60;</a:t>
            </a: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Lacticaseibacillus rhamnosus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LRa05;</a:t>
            </a:r>
            <a:endParaRPr lang="zh-CN" altLang="en-US" sz="1200" b="1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Bifidobacterium longum </a:t>
            </a:r>
            <a:r>
              <a:rPr lang="zh-CN" altLang="en-US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subsp.</a:t>
            </a: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longum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BL21; </a:t>
            </a: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Bifidobacterium animalis 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subsp.</a:t>
            </a: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lactis 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BLa80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zh-CN" altLang="en-US" sz="12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Akkermansia muciniphila 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Akk11/pAkk1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CN" altLang="en-US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Weizmannia coagulans 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BC99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274" y="2521974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274" y="3356364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274" y="2939169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54" y="2379099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593" y="2718218"/>
            <a:ext cx="6423792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Enhances nutrient metabolism efficiency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Supports physical performance and endurance enhancement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Promotes post-exercise recovery</a:t>
            </a:r>
            <a:endParaRPr lang="zh-CN" altLang="en-US" b="1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745855" y="1106805"/>
            <a:ext cx="3090545" cy="10490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Vitamin B6; Vitamin K2;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Black Pepper Extract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Resistant Dextrin;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Fructo-oligosaccharides;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9" name="表格 8"/>
          <p:cNvGraphicFramePr/>
          <p:nvPr/>
        </p:nvGraphicFramePr>
        <p:xfrm>
          <a:off x="617898" y="5017644"/>
          <a:ext cx="5050155" cy="1275080"/>
        </p:xfrm>
        <a:graphic>
          <a:graphicData uri="http://schemas.openxmlformats.org/drawingml/2006/table">
            <a:tbl>
              <a:tblPr/>
              <a:tblGrid>
                <a:gridCol w="1866900"/>
                <a:gridCol w="3183255"/>
              </a:tblGrid>
              <a:tr h="2667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BBr60: </a:t>
                      </a:r>
                      <a:endParaRPr kumimoji="1" lang="en-US" sz="900" b="1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NCT06305650</a:t>
                      </a:r>
                      <a:endParaRPr kumimoji="1"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NCT06196892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</a:t>
                      </a:r>
                      <a:r>
                        <a:rPr kumimoji="1" lang="en-US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kumimoji="1" lang="en-US" sz="900" b="0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ChiCTR2300073308</a:t>
                      </a:r>
                      <a:endParaRPr kumimoji="1"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NCT06901791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BL21</a:t>
                      </a:r>
                      <a:r>
                        <a:rPr kumimoji="1" lang="en-US" sz="900" b="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NCT06140641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BLa80</a:t>
                      </a:r>
                      <a:r>
                        <a:rPr kumimoji="1" lang="en-US" sz="900" b="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ChiCTR2300073412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9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Akk11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NCT06653101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pAkk11: </a:t>
                      </a:r>
                      <a:endParaRPr kumimoji="1" lang="en-US" sz="900" b="1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NCT06964932</a:t>
                      </a:r>
                      <a:endParaRPr kumimoji="1"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NCT06964919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 gridSpan="2"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NCT06307821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0344150" cy="706755"/>
            <a:chOff x="400" y="1020"/>
            <a:chExt cx="16290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4355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Sports Nutrition and Physical Performance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149742" y="6022233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圆角矩形 21"/>
          <p:cNvSpPr/>
          <p:nvPr>
            <p:custDataLst>
              <p:tags r:id="rId1"/>
            </p:custDataLst>
          </p:nvPr>
        </p:nvSpPr>
        <p:spPr>
          <a:xfrm>
            <a:off x="4216153" y="3919226"/>
            <a:ext cx="7384415" cy="2568575"/>
          </a:xfrm>
          <a:prstGeom prst="roundRect">
            <a:avLst>
              <a:gd name="adj" fmla="val 1878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3" name="圆角矩形 22"/>
          <p:cNvSpPr/>
          <p:nvPr>
            <p:custDataLst>
              <p:tags r:id="rId2"/>
            </p:custDataLst>
          </p:nvPr>
        </p:nvSpPr>
        <p:spPr>
          <a:xfrm>
            <a:off x="4216788" y="1316361"/>
            <a:ext cx="7384415" cy="2529840"/>
          </a:xfrm>
          <a:prstGeom prst="roundRect">
            <a:avLst>
              <a:gd name="adj" fmla="val 1606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465108" y="1628174"/>
            <a:ext cx="3267599" cy="4254773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92D050"/>
            </a:solidFill>
            <a:prstDash val="solid"/>
          </a:ln>
          <a:effectLst/>
        </p:spPr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65134" y="5969612"/>
            <a:ext cx="1548130" cy="2571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fontAlgn="auto">
              <a:lnSpc>
                <a:spcPct val="120000"/>
              </a:lnSpc>
              <a:spcAft>
                <a:spcPts val="600"/>
              </a:spcAft>
              <a:buNone/>
            </a:pPr>
            <a:r>
              <a:rPr kumimoji="1"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</a:t>
            </a: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 </a:t>
            </a:r>
            <a:r>
              <a:rPr kumimoji="1" lang="zh-CN" altLang="en-US" sz="900" b="1" dirty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10.3390/nu16233990</a:t>
            </a:r>
            <a:endParaRPr kumimoji="1" lang="zh-CN" altLang="en-US" sz="900" b="1" dirty="0">
              <a:solidFill>
                <a:schemeClr val="tx1">
                  <a:lumMod val="75000"/>
                  <a:lumOff val="25000"/>
                </a:schemeClr>
              </a:solidFill>
              <a:hlinkClick r:id="rId3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19064" y="1859932"/>
            <a:ext cx="2813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234423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4"/>
            </p:custDataLst>
          </p:nvPr>
        </p:nvSpPr>
        <p:spPr>
          <a:xfrm>
            <a:off x="9280283" y="4518058"/>
            <a:ext cx="2217712" cy="17119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 fontAlgn="auto">
              <a:lnSpc>
                <a:spcPct val="110000"/>
              </a:lnSpc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A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thletes in BC99 intervention group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increased times of repetitions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 at 80% of one-rep max (1RM) by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1.3 times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 in the bench press and by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2.1 times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in the squat. </a:t>
            </a:r>
            <a:endParaRPr lang="en-US" altLang="zh-CN" sz="12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41" name="文本框 40"/>
          <p:cNvSpPr txBox="1"/>
          <p:nvPr>
            <p:custDataLst>
              <p:tags r:id="rId5"/>
            </p:custDataLst>
          </p:nvPr>
        </p:nvSpPr>
        <p:spPr>
          <a:xfrm>
            <a:off x="9530468" y="1615446"/>
            <a:ext cx="1997075" cy="2117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BC99 group showed 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increased digestive enzyme activity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, suggesting that BC99 may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 enhance physical performance and muscle synthesis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by improving protein digestion and absorption efficiency.</a:t>
            </a:r>
            <a:endParaRPr lang="en-US" altLang="zh-CN" sz="12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grpSp>
        <p:nvGrpSpPr>
          <p:cNvPr id="42" name="组合 41"/>
          <p:cNvGrpSpPr/>
          <p:nvPr>
            <p:custDataLst>
              <p:tags r:id="rId6"/>
            </p:custDataLst>
          </p:nvPr>
        </p:nvGrpSpPr>
        <p:grpSpPr>
          <a:xfrm>
            <a:off x="5008647" y="4412621"/>
            <a:ext cx="3966591" cy="1609658"/>
            <a:chOff x="8991" y="6431"/>
            <a:chExt cx="8272" cy="3705"/>
          </a:xfrm>
        </p:grpSpPr>
        <p:pic>
          <p:nvPicPr>
            <p:cNvPr id="43" name="图片 42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8991" y="6431"/>
              <a:ext cx="3816" cy="3705"/>
            </a:xfrm>
            <a:prstGeom prst="rect">
              <a:avLst/>
            </a:prstGeom>
          </p:spPr>
        </p:pic>
        <p:pic>
          <p:nvPicPr>
            <p:cNvPr id="44" name="图片 43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13456" y="6431"/>
              <a:ext cx="3807" cy="3705"/>
            </a:xfrm>
            <a:prstGeom prst="rect">
              <a:avLst/>
            </a:prstGeom>
          </p:spPr>
        </p:pic>
      </p:grpSp>
      <p:pic>
        <p:nvPicPr>
          <p:cNvPr id="45" name="图片 44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rcRect l="4294" r="4294"/>
          <a:stretch>
            <a:fillRect/>
          </a:stretch>
        </p:blipFill>
        <p:spPr>
          <a:xfrm>
            <a:off x="4350138" y="1885321"/>
            <a:ext cx="1545590" cy="1663700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rcRect l="1026" r="1026"/>
          <a:stretch>
            <a:fillRect/>
          </a:stretch>
        </p:blipFill>
        <p:spPr>
          <a:xfrm>
            <a:off x="5926843" y="1847221"/>
            <a:ext cx="1722755" cy="167068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rcRect l="194" r="194"/>
          <a:stretch>
            <a:fillRect/>
          </a:stretch>
        </p:blipFill>
        <p:spPr>
          <a:xfrm>
            <a:off x="7735323" y="1880876"/>
            <a:ext cx="1544955" cy="1637030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4940053" y="2220601"/>
            <a:ext cx="6508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solidFill>
                  <a:srgbClr val="C30000"/>
                </a:solidFill>
              </a:rPr>
              <a:t>+83.3%</a:t>
            </a:r>
            <a:endParaRPr lang="en-US" altLang="zh-CN" sz="1000" b="1">
              <a:solidFill>
                <a:srgbClr val="C30000"/>
              </a:solidFill>
            </a:endParaRPr>
          </a:p>
        </p:txBody>
      </p:sp>
      <p:pic>
        <p:nvPicPr>
          <p:cNvPr id="49" name="图片 48" descr="向上箭头"/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4980000" flipH="1">
            <a:off x="5070863" y="2433961"/>
            <a:ext cx="294640" cy="294640"/>
          </a:xfrm>
          <a:prstGeom prst="rect">
            <a:avLst/>
          </a:prstGeom>
        </p:spPr>
      </p:pic>
      <p:sp>
        <p:nvSpPr>
          <p:cNvPr id="50" name="文本框 49"/>
          <p:cNvSpPr txBox="1"/>
          <p:nvPr/>
        </p:nvSpPr>
        <p:spPr>
          <a:xfrm>
            <a:off x="6692653" y="2108206"/>
            <a:ext cx="6508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solidFill>
                  <a:srgbClr val="C30000"/>
                </a:solidFill>
              </a:rPr>
              <a:t>+17.8%</a:t>
            </a:r>
            <a:endParaRPr lang="en-US" altLang="zh-CN" sz="1000" b="1">
              <a:solidFill>
                <a:srgbClr val="C30000"/>
              </a:solidFill>
            </a:endParaRPr>
          </a:p>
        </p:txBody>
      </p:sp>
      <p:pic>
        <p:nvPicPr>
          <p:cNvPr id="51" name="图片 50" descr="向上箭头"/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5940000" flipH="1">
            <a:off x="6853943" y="2317756"/>
            <a:ext cx="208280" cy="208280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8311903" y="2269496"/>
            <a:ext cx="6508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solidFill>
                  <a:srgbClr val="C30000"/>
                </a:solidFill>
              </a:rPr>
              <a:t>+51.6%</a:t>
            </a:r>
            <a:endParaRPr lang="en-US" altLang="zh-CN" sz="1000" b="1">
              <a:solidFill>
                <a:srgbClr val="C30000"/>
              </a:solidFill>
            </a:endParaRPr>
          </a:p>
        </p:txBody>
      </p:sp>
      <p:pic>
        <p:nvPicPr>
          <p:cNvPr id="53" name="图片 52" descr="向上箭头"/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4500000" flipH="1">
            <a:off x="8442713" y="2482856"/>
            <a:ext cx="294640" cy="294640"/>
          </a:xfrm>
          <a:prstGeom prst="rect">
            <a:avLst/>
          </a:prstGeom>
        </p:spPr>
      </p:pic>
      <p:sp>
        <p:nvSpPr>
          <p:cNvPr id="54" name="文本框 53"/>
          <p:cNvSpPr txBox="1"/>
          <p:nvPr/>
        </p:nvSpPr>
        <p:spPr>
          <a:xfrm>
            <a:off x="5883028" y="4779651"/>
            <a:ext cx="6508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solidFill>
                  <a:srgbClr val="C30000"/>
                </a:solidFill>
              </a:rPr>
              <a:t>+1.3</a:t>
            </a:r>
            <a:endParaRPr lang="en-US" altLang="zh-CN" sz="1000" b="1">
              <a:solidFill>
                <a:srgbClr val="C30000"/>
              </a:solidFill>
            </a:endParaRPr>
          </a:p>
        </p:txBody>
      </p:sp>
      <p:pic>
        <p:nvPicPr>
          <p:cNvPr id="55" name="图片 54" descr="向上箭头"/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6480000" flipH="1">
            <a:off x="6000503" y="4944751"/>
            <a:ext cx="220980" cy="220980"/>
          </a:xfrm>
          <a:prstGeom prst="rect">
            <a:avLst/>
          </a:prstGeom>
        </p:spPr>
      </p:pic>
      <p:sp>
        <p:nvSpPr>
          <p:cNvPr id="56" name="文本框 55"/>
          <p:cNvSpPr txBox="1"/>
          <p:nvPr/>
        </p:nvSpPr>
        <p:spPr>
          <a:xfrm>
            <a:off x="8017898" y="4865376"/>
            <a:ext cx="6508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solidFill>
                  <a:srgbClr val="C30000"/>
                </a:solidFill>
              </a:rPr>
              <a:t>+2.1</a:t>
            </a:r>
            <a:endParaRPr lang="en-US" altLang="zh-CN" sz="1000" b="1">
              <a:solidFill>
                <a:srgbClr val="C30000"/>
              </a:solidFill>
            </a:endParaRPr>
          </a:p>
        </p:txBody>
      </p:sp>
      <p:pic>
        <p:nvPicPr>
          <p:cNvPr id="57" name="图片 56" descr="向上箭头"/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6480000" flipH="1">
            <a:off x="8135373" y="5030476"/>
            <a:ext cx="220980" cy="220980"/>
          </a:xfrm>
          <a:prstGeom prst="rect">
            <a:avLst/>
          </a:prstGeom>
        </p:spPr>
      </p:pic>
      <p:grpSp>
        <p:nvGrpSpPr>
          <p:cNvPr id="58" name="组合 57"/>
          <p:cNvGrpSpPr/>
          <p:nvPr>
            <p:custDataLst>
              <p:tags r:id="rId19"/>
            </p:custDataLst>
          </p:nvPr>
        </p:nvGrpSpPr>
        <p:grpSpPr>
          <a:xfrm>
            <a:off x="4158368" y="1307471"/>
            <a:ext cx="899795" cy="307975"/>
            <a:chOff x="6777" y="1682"/>
            <a:chExt cx="1417" cy="485"/>
          </a:xfrm>
        </p:grpSpPr>
        <p:sp>
          <p:nvSpPr>
            <p:cNvPr id="59" name="文本框 58"/>
            <p:cNvSpPr txBox="1"/>
            <p:nvPr>
              <p:custDataLst>
                <p:tags r:id="rId20"/>
              </p:custDataLst>
            </p:nvPr>
          </p:nvSpPr>
          <p:spPr>
            <a:xfrm>
              <a:off x="6777" y="1682"/>
              <a:ext cx="141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12 weeks</a:t>
              </a:r>
              <a:endParaRPr lang="en-US" altLang="zh-CN" sz="120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60" name="圆角矩形 59"/>
            <p:cNvSpPr/>
            <p:nvPr>
              <p:custDataLst>
                <p:tags r:id="rId21"/>
              </p:custDataLst>
            </p:nvPr>
          </p:nvSpPr>
          <p:spPr>
            <a:xfrm>
              <a:off x="6868" y="1696"/>
              <a:ext cx="1133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1" name="组合 60"/>
          <p:cNvGrpSpPr/>
          <p:nvPr>
            <p:custDataLst>
              <p:tags r:id="rId22"/>
            </p:custDataLst>
          </p:nvPr>
        </p:nvGrpSpPr>
        <p:grpSpPr>
          <a:xfrm>
            <a:off x="4153923" y="3910336"/>
            <a:ext cx="899795" cy="307975"/>
            <a:chOff x="6777" y="1682"/>
            <a:chExt cx="1417" cy="485"/>
          </a:xfrm>
        </p:grpSpPr>
        <p:sp>
          <p:nvSpPr>
            <p:cNvPr id="62" name="文本框 61"/>
            <p:cNvSpPr txBox="1"/>
            <p:nvPr>
              <p:custDataLst>
                <p:tags r:id="rId23"/>
              </p:custDataLst>
            </p:nvPr>
          </p:nvSpPr>
          <p:spPr>
            <a:xfrm>
              <a:off x="6777" y="1682"/>
              <a:ext cx="141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12 weeks</a:t>
              </a:r>
              <a:endPara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63" name="圆角矩形 62"/>
            <p:cNvSpPr/>
            <p:nvPr>
              <p:custDataLst>
                <p:tags r:id="rId24"/>
              </p:custDataLst>
            </p:nvPr>
          </p:nvSpPr>
          <p:spPr>
            <a:xfrm>
              <a:off x="6868" y="1696"/>
              <a:ext cx="1133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43553" y="2315433"/>
            <a:ext cx="3112110" cy="328028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Optimized gut micro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ecology and nutrient utilization to support efficient energy metabolism during exercise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Enhanced metabolic adaptation, fatigue resistance, and protection against exercise-induced metabolic and oxidative stress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Supported muscle function, and efficient post-exercise recovery to improve endurance performance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9069705" cy="706755"/>
            <a:chOff x="400" y="1020"/>
            <a:chExt cx="14283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2348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Liver Protection and Metabolic Support</a:t>
              </a:r>
              <a:endParaRPr lang="en-US" altLang="zh-CN"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052138"/>
            <a:ext cx="5439410" cy="1050290"/>
          </a:xfrm>
          <a:prstGeom prst="rect">
            <a:avLst/>
          </a:prstGeom>
        </p:spPr>
        <p:txBody>
          <a:bodyPr wrap="none" rtlCol="0">
            <a:spAutoFit/>
          </a:bodyPr>
          <a:p>
            <a:pPr indent="0" algn="l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Bifidobacterium breve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BBr60;</a:t>
            </a: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Lacticaseibacillus rhamnosus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LRa05;</a:t>
            </a:r>
            <a:endParaRPr lang="zh-CN" altLang="en-US" sz="1200" b="1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l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Bifidobacterium longum </a:t>
            </a:r>
            <a:r>
              <a:rPr lang="zh-CN" altLang="en-US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subsp.</a:t>
            </a:r>
            <a:r>
              <a:rPr lang="zh-CN" altLang="en-US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longum </a:t>
            </a:r>
            <a:r>
              <a:rPr lang="zh-CN" altLang="en-US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BL21; </a:t>
            </a:r>
            <a:endParaRPr lang="zh-CN" altLang="en-US" sz="1200" b="1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l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Bifidobacterium animalis 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subsp.</a:t>
            </a: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lactis 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BLa80;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Weizmannia coagulans 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BC17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9;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l" defTabSz="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Akkermansia muciniphila </a:t>
            </a:r>
            <a:r>
              <a: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Akk11/pAkk11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zh-CN" altLang="en-US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 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7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619" y="2614324"/>
            <a:ext cx="6423792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Accelerates ethanol and acetaldehyde metabolism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Modulates liver function‑related indicators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Reduces oxidative stress damage</a:t>
            </a:r>
            <a:endParaRPr lang="zh-CN" altLang="en-US" b="1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833714" y="1214693"/>
            <a:ext cx="3956696" cy="581302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Turmeric Powder; Milk Thistle Extract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Inulin;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703626" y="5017644"/>
          <a:ext cx="6010275" cy="1127760"/>
        </p:xfrm>
        <a:graphic>
          <a:graphicData uri="http://schemas.openxmlformats.org/drawingml/2006/table">
            <a:tbl>
              <a:tblPr/>
              <a:tblGrid>
                <a:gridCol w="3264535"/>
                <a:gridCol w="2745740"/>
              </a:tblGrid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BLa80+LRa05+BC99+BC179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ChiCTR2400082180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NCT06216587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574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BL21</a:t>
                      </a:r>
                      <a:r>
                        <a:rPr kumimoji="1" lang="en-US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NCT06544278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BBr60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NCT06196892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NCT06607562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BC179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NCT0689962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Akk11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NCT06780007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pAkk11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endParaRPr kumimoji="1"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NCT06964932</a:t>
                      </a:r>
                      <a:endParaRPr kumimoji="1"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NCT06964919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 userDrawn="1"/>
        </p:nvSpPr>
        <p:spPr>
          <a:xfrm>
            <a:off x="7070090" y="4337685"/>
            <a:ext cx="309880" cy="368300"/>
          </a:xfrm>
          <a:prstGeom prst="rect">
            <a:avLst/>
          </a:prstGeom>
        </p:spPr>
        <p:txBody>
          <a:bodyPr wrap="none" rtlCol="0">
            <a:spAutoFit/>
          </a:bodyPr>
          <a:p>
            <a:pPr algn="l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Bacterial Vaginosis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50550"/>
            <a:ext cx="5608080" cy="877141"/>
          </a:xfrm>
          <a:prstGeom prst="rect">
            <a:avLst/>
          </a:prstGeom>
        </p:spPr>
        <p:txBody>
          <a:bodyPr wrap="square" rtlCol="0">
            <a:noAutofit/>
          </a:bodyPr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AB1C51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AB1C51"/>
                </a:solidFill>
              </a:rPr>
              <a:t>LRa</a:t>
            </a:r>
            <a:r>
              <a:rPr lang="en-US" altLang="zh-CN" sz="1200" b="1">
                <a:solidFill>
                  <a:srgbClr val="AB1C51"/>
                </a:solidFill>
              </a:rPr>
              <a:t>05;</a:t>
            </a:r>
            <a:r>
              <a:rPr lang="en-US" altLang="zh-CN" sz="1200">
                <a:solidFill>
                  <a:srgbClr val="AB1C51"/>
                </a:solidFill>
              </a:rPr>
              <a:t> </a:t>
            </a:r>
            <a:r>
              <a:rPr lang="en-US" altLang="zh-CN" sz="1200" i="1">
                <a:solidFill>
                  <a:srgbClr val="AB1C51"/>
                </a:solidFill>
              </a:rPr>
              <a:t>Lactobacillus crispatus </a:t>
            </a:r>
            <a:r>
              <a:rPr lang="en-US" altLang="zh-CN" sz="1200" b="1">
                <a:solidFill>
                  <a:srgbClr val="AB1C51"/>
                </a:solidFill>
              </a:rPr>
              <a:t>LCr86;</a:t>
            </a:r>
            <a:endParaRPr lang="en-US" altLang="zh-CN" sz="1200" b="1">
              <a:solidFill>
                <a:srgbClr val="AB1C51"/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AB1C51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AB1C51"/>
                </a:solidFill>
              </a:rPr>
              <a:t>LR08;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BLa8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0;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BBr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60;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1364" y="229241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026" y="2585401"/>
            <a:ext cx="4069715" cy="1060450"/>
          </a:xfrm>
          <a:prstGeom prst="rect">
            <a:avLst/>
          </a:prstGeom>
        </p:spPr>
        <p:txBody>
          <a:bodyPr wrap="none" rtlCol="0">
            <a:spAutoFit/>
          </a:bodyPr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Addresses bacterial vaginosis effectively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Improves Nugent score metrics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Enhances vaginal cleanliness significantly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876030" y="1293495"/>
            <a:ext cx="2969895" cy="6807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Cranberry Powder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Inulin;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" name="表格 7"/>
          <p:cNvGraphicFramePr/>
          <p:nvPr/>
        </p:nvGraphicFramePr>
        <p:xfrm>
          <a:off x="852805" y="5066030"/>
          <a:ext cx="5440680" cy="633095"/>
        </p:xfrm>
        <a:graphic>
          <a:graphicData uri="http://schemas.openxmlformats.org/drawingml/2006/table">
            <a:tbl>
              <a:tblPr/>
              <a:tblGrid>
                <a:gridCol w="1830705"/>
                <a:gridCol w="1743710"/>
                <a:gridCol w="1866265"/>
              </a:tblGrid>
              <a:tr h="2489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NCT06821789</a:t>
                      </a:r>
                      <a:endParaRPr kumimoji="1"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         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LCr86</a:t>
                      </a:r>
                      <a:r>
                        <a:rPr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NCT06830122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</a:t>
                      </a:r>
                      <a:r>
                        <a:rPr kumimoji="1" lang="zh-CN" alt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NCT07013409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444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NCT06107049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NCT06196892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NCT06629441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8273415" cy="398780"/>
            <a:chOff x="400" y="1020"/>
            <a:chExt cx="13029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1094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Liver Protection and Metabolic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299085" y="1219818"/>
            <a:ext cx="2710389" cy="4957417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92D050"/>
            </a:solidFill>
            <a:prstDash val="solid"/>
          </a:ln>
          <a:effectLst/>
        </p:spPr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4256405" y="3655695"/>
            <a:ext cx="678180" cy="368300"/>
            <a:chOff x="6869" y="1786"/>
            <a:chExt cx="1068" cy="580"/>
          </a:xfrm>
        </p:grpSpPr>
        <p:sp>
          <p:nvSpPr>
            <p:cNvPr id="37" name="文本框 36"/>
            <p:cNvSpPr txBox="1"/>
            <p:nvPr/>
          </p:nvSpPr>
          <p:spPr>
            <a:xfrm>
              <a:off x="6869" y="1786"/>
              <a:ext cx="1068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12</a:t>
              </a:r>
              <a:r>
                <a: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周</a:t>
              </a: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6928" y="1828"/>
              <a:ext cx="952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255770" y="3655695"/>
            <a:ext cx="678180" cy="368300"/>
            <a:chOff x="6869" y="1786"/>
            <a:chExt cx="1068" cy="580"/>
          </a:xfrm>
        </p:grpSpPr>
        <p:sp>
          <p:nvSpPr>
            <p:cNvPr id="41" name="文本框 40"/>
            <p:cNvSpPr txBox="1"/>
            <p:nvPr/>
          </p:nvSpPr>
          <p:spPr>
            <a:xfrm>
              <a:off x="6869" y="1786"/>
              <a:ext cx="1068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12</a:t>
              </a:r>
              <a:r>
                <a: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周</a:t>
              </a: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42" name="圆角矩形 41"/>
            <p:cNvSpPr/>
            <p:nvPr/>
          </p:nvSpPr>
          <p:spPr>
            <a:xfrm>
              <a:off x="6928" y="1828"/>
              <a:ext cx="952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299111" y="6177253"/>
            <a:ext cx="157099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b="1" dirty="0">
                <a:solidFill>
                  <a:srgbClr val="5B9BD5"/>
                </a:solidFill>
              </a:rPr>
              <a:t>DOI: 10.3390/nu17020320</a:t>
            </a:r>
            <a:endParaRPr kumimoji="1" lang="en-US" altLang="zh-CN" sz="800" b="1" dirty="0">
              <a:solidFill>
                <a:srgbClr val="5B9BD5"/>
              </a:solidFill>
            </a:endParaRPr>
          </a:p>
          <a:p>
            <a:r>
              <a:rPr kumimoji="1" lang="en-US" altLang="zh-CN" sz="800" b="1" dirty="0">
                <a:solidFill>
                  <a:srgbClr val="5B9BD5"/>
                </a:solidFill>
              </a:rPr>
              <a:t>DOI: 10.3390/antiox14091038</a:t>
            </a:r>
            <a:endParaRPr kumimoji="1" lang="en-US" altLang="zh-CN" sz="800" b="1" dirty="0">
              <a:solidFill>
                <a:srgbClr val="5B9BD5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299142" y="1295129"/>
            <a:ext cx="2810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234423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1"/>
            </p:custDataLst>
          </p:nvPr>
        </p:nvSpPr>
        <p:spPr>
          <a:xfrm>
            <a:off x="6169623" y="4398419"/>
            <a:ext cx="2790825" cy="699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BC179 intervention 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reduced MDA levels after alcohol consumption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(p &lt; 0.001). 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7" name="文本框 46"/>
          <p:cNvSpPr txBox="1"/>
          <p:nvPr>
            <p:custDataLst>
              <p:tags r:id="rId2"/>
            </p:custDataLst>
          </p:nvPr>
        </p:nvSpPr>
        <p:spPr>
          <a:xfrm>
            <a:off x="9296400" y="4270375"/>
            <a:ext cx="2559050" cy="1711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fontAlgn="auto">
              <a:lnSpc>
                <a:spcPct val="110000"/>
              </a:lnSpc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After two months of intervention,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all four liver function markers — ALT, AST, TBil, and γ-GT — showed significant decreases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. Notably, the rates of abnormal AST and γ-GT levels, which were 34.78% and 30.43% respectively before intervention, dropped to 0%.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8" name="圆角矩形 47"/>
          <p:cNvSpPr/>
          <p:nvPr>
            <p:custDataLst>
              <p:tags r:id="rId3"/>
            </p:custDataLst>
          </p:nvPr>
        </p:nvSpPr>
        <p:spPr>
          <a:xfrm>
            <a:off x="3251835" y="1551940"/>
            <a:ext cx="2790000" cy="2615565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9" name="圆角矩形 48"/>
          <p:cNvSpPr/>
          <p:nvPr>
            <p:custDataLst>
              <p:tags r:id="rId4"/>
            </p:custDataLst>
          </p:nvPr>
        </p:nvSpPr>
        <p:spPr>
          <a:xfrm>
            <a:off x="6169660" y="1556385"/>
            <a:ext cx="2808000" cy="2610485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50" name="圆角矩形 49"/>
          <p:cNvSpPr/>
          <p:nvPr>
            <p:custDataLst>
              <p:tags r:id="rId5"/>
            </p:custDataLst>
          </p:nvPr>
        </p:nvSpPr>
        <p:spPr>
          <a:xfrm>
            <a:off x="9104630" y="1556385"/>
            <a:ext cx="2808000" cy="2610485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51" name="图片 5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3230" r="4912" b="3332"/>
          <a:stretch>
            <a:fillRect/>
          </a:stretch>
        </p:blipFill>
        <p:spPr>
          <a:xfrm>
            <a:off x="9126855" y="1821815"/>
            <a:ext cx="2792095" cy="1833880"/>
          </a:xfrm>
          <a:prstGeom prst="rect">
            <a:avLst/>
          </a:prstGeom>
        </p:spPr>
      </p:pic>
      <p:pic>
        <p:nvPicPr>
          <p:cNvPr id="52" name="图片 51" descr="图片1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 cstate="screen"/>
          <a:srcRect l="3466" t="5174" r="5368" b="8590"/>
          <a:stretch>
            <a:fillRect/>
          </a:stretch>
        </p:blipFill>
        <p:spPr>
          <a:xfrm>
            <a:off x="6184900" y="2025015"/>
            <a:ext cx="2774950" cy="1672590"/>
          </a:xfrm>
          <a:prstGeom prst="rect">
            <a:avLst/>
          </a:prstGeom>
        </p:spPr>
      </p:pic>
      <p:grpSp>
        <p:nvGrpSpPr>
          <p:cNvPr id="53" name="组合 52"/>
          <p:cNvGrpSpPr/>
          <p:nvPr/>
        </p:nvGrpSpPr>
        <p:grpSpPr>
          <a:xfrm>
            <a:off x="3255645" y="1732280"/>
            <a:ext cx="2762250" cy="2310765"/>
            <a:chOff x="652200" y="1738349"/>
            <a:chExt cx="6568231" cy="5087142"/>
          </a:xfrm>
        </p:grpSpPr>
        <p:pic>
          <p:nvPicPr>
            <p:cNvPr id="54" name="图片 53" descr="图示&#10;&#10;描述已自动生成"/>
            <p:cNvPicPr>
              <a:picLocks noChangeAspect="1"/>
            </p:cNvPicPr>
            <p:nvPr/>
          </p:nvPicPr>
          <p:blipFill rotWithShape="1">
            <a:blip r:embed="rId10" cstate="screen"/>
            <a:srcRect l="5903" r="7879"/>
            <a:stretch>
              <a:fillRect/>
            </a:stretch>
          </p:blipFill>
          <p:spPr>
            <a:xfrm>
              <a:off x="695988" y="1738349"/>
              <a:ext cx="6474614" cy="2530290"/>
            </a:xfrm>
            <a:prstGeom prst="rect">
              <a:avLst/>
            </a:prstGeom>
          </p:spPr>
        </p:pic>
        <p:pic>
          <p:nvPicPr>
            <p:cNvPr id="55" name="图片 54" descr="图示&#10;&#10;描述已自动生成"/>
            <p:cNvPicPr>
              <a:picLocks noChangeAspect="1"/>
            </p:cNvPicPr>
            <p:nvPr/>
          </p:nvPicPr>
          <p:blipFill rotWithShape="1">
            <a:blip r:embed="rId11" cstate="screen"/>
            <a:srcRect l="4381" r="5190"/>
            <a:stretch>
              <a:fillRect/>
            </a:stretch>
          </p:blipFill>
          <p:spPr>
            <a:xfrm>
              <a:off x="652200" y="4230895"/>
              <a:ext cx="6568231" cy="2594596"/>
            </a:xfrm>
            <a:prstGeom prst="rect">
              <a:avLst/>
            </a:prstGeom>
          </p:spPr>
        </p:pic>
      </p:grpSp>
      <p:sp>
        <p:nvSpPr>
          <p:cNvPr id="56" name="文本框 55"/>
          <p:cNvSpPr txBox="1"/>
          <p:nvPr/>
        </p:nvSpPr>
        <p:spPr>
          <a:xfrm>
            <a:off x="3274060" y="4332605"/>
            <a:ext cx="2723515" cy="1711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None/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Probiotic 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increased the activity of ADH and ALDH enzymes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after alcohol consumption, thereby accelerating the metabolism of ethanol and acetaldehyde. It also 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reduced breath and blood alcohol concentrations at 15 and 30 minutes after drinking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57" name="组合 56"/>
          <p:cNvGrpSpPr/>
          <p:nvPr>
            <p:custDataLst>
              <p:tags r:id="rId12"/>
            </p:custDataLst>
          </p:nvPr>
        </p:nvGrpSpPr>
        <p:grpSpPr>
          <a:xfrm>
            <a:off x="3293110" y="1176655"/>
            <a:ext cx="854075" cy="307340"/>
            <a:chOff x="6869" y="1828"/>
            <a:chExt cx="1345" cy="484"/>
          </a:xfrm>
        </p:grpSpPr>
        <p:sp>
          <p:nvSpPr>
            <p:cNvPr id="58" name="文本框 57"/>
            <p:cNvSpPr txBox="1"/>
            <p:nvPr>
              <p:custDataLst>
                <p:tags r:id="rId13"/>
              </p:custDataLst>
            </p:nvPr>
          </p:nvSpPr>
          <p:spPr>
            <a:xfrm>
              <a:off x="6869" y="1878"/>
              <a:ext cx="1345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30 days</a:t>
              </a:r>
              <a:endParaRPr lang="en-US" altLang="zh-CN" sz="120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59" name="圆角矩形 58"/>
            <p:cNvSpPr/>
            <p:nvPr>
              <p:custDataLst>
                <p:tags r:id="rId14"/>
              </p:custDataLst>
            </p:nvPr>
          </p:nvSpPr>
          <p:spPr>
            <a:xfrm>
              <a:off x="6928" y="1828"/>
              <a:ext cx="1102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0" name="组合 59"/>
          <p:cNvGrpSpPr/>
          <p:nvPr>
            <p:custDataLst>
              <p:tags r:id="rId15"/>
            </p:custDataLst>
          </p:nvPr>
        </p:nvGrpSpPr>
        <p:grpSpPr>
          <a:xfrm>
            <a:off x="6147435" y="1178560"/>
            <a:ext cx="854075" cy="307340"/>
            <a:chOff x="6869" y="1828"/>
            <a:chExt cx="1345" cy="484"/>
          </a:xfrm>
        </p:grpSpPr>
        <p:sp>
          <p:nvSpPr>
            <p:cNvPr id="61" name="文本框 60"/>
            <p:cNvSpPr txBox="1"/>
            <p:nvPr>
              <p:custDataLst>
                <p:tags r:id="rId16"/>
              </p:custDataLst>
            </p:nvPr>
          </p:nvSpPr>
          <p:spPr>
            <a:xfrm>
              <a:off x="6869" y="1878"/>
              <a:ext cx="1345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30 days</a:t>
              </a:r>
              <a:endParaRPr lang="en-US" altLang="zh-CN" sz="120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62" name="圆角矩形 61"/>
            <p:cNvSpPr/>
            <p:nvPr>
              <p:custDataLst>
                <p:tags r:id="rId17"/>
              </p:custDataLst>
            </p:nvPr>
          </p:nvSpPr>
          <p:spPr>
            <a:xfrm>
              <a:off x="6928" y="1828"/>
              <a:ext cx="1102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3" name="组合 62"/>
          <p:cNvGrpSpPr/>
          <p:nvPr>
            <p:custDataLst>
              <p:tags r:id="rId18"/>
            </p:custDataLst>
          </p:nvPr>
        </p:nvGrpSpPr>
        <p:grpSpPr>
          <a:xfrm>
            <a:off x="9081135" y="1188085"/>
            <a:ext cx="854075" cy="307340"/>
            <a:chOff x="6869" y="1828"/>
            <a:chExt cx="1345" cy="484"/>
          </a:xfrm>
        </p:grpSpPr>
        <p:sp>
          <p:nvSpPr>
            <p:cNvPr id="64" name="文本框 63"/>
            <p:cNvSpPr txBox="1"/>
            <p:nvPr>
              <p:custDataLst>
                <p:tags r:id="rId19"/>
              </p:custDataLst>
            </p:nvPr>
          </p:nvSpPr>
          <p:spPr>
            <a:xfrm>
              <a:off x="6869" y="1878"/>
              <a:ext cx="1345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2 </a:t>
              </a:r>
              <a:r>
                <a:rPr lang="en-US" altLang="zh-CN" sz="120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months</a:t>
              </a:r>
              <a:endParaRPr lang="en-US" altLang="zh-CN" sz="120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65" name="圆角矩形 64"/>
            <p:cNvSpPr/>
            <p:nvPr>
              <p:custDataLst>
                <p:tags r:id="rId20"/>
              </p:custDataLst>
            </p:nvPr>
          </p:nvSpPr>
          <p:spPr>
            <a:xfrm>
              <a:off x="6928" y="1828"/>
              <a:ext cx="1102" cy="471"/>
            </a:xfrm>
            <a:prstGeom prst="roundRect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30000"/>
                  </a:solidFill>
                </a14:hiddenFill>
              </a:ext>
            </a:extLst>
          </p:spPr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334056" y="1664721"/>
            <a:ext cx="2640504" cy="3784384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Balanced blood glucose, blood lipids, and inflammatory markers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Supported evidence-based weight management by enhancing metabolic adaptability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Modulated gut micro-ecology and liver–metabolism pathways to improve energy and lipid metabolism efficiency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Promoted liver function and overall metabolic health, reducing the risk of metabolic disorders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Anti-Aging and Functional Maintenance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43599" y="2662292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98" y="5076436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98" y="4605109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702079" y="3326502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617898" y="1216571"/>
            <a:ext cx="6121186" cy="1529715"/>
          </a:xfrm>
          <a:prstGeom prst="rect">
            <a:avLst/>
          </a:prstGeom>
        </p:spPr>
        <p:txBody>
          <a:bodyPr wrap="square" rtlCol="0">
            <a:noAutofit/>
          </a:bodyPr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BBr60;</a:t>
            </a:r>
            <a:r>
              <a:rPr lang="en-US" altLang="zh-CN" sz="1200" b="1" i="1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Lacticaseibacillus rhamnosus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LRa05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;</a:t>
            </a:r>
            <a:endParaRPr lang="en-US" altLang="zh-CN" sz="1200" b="1">
              <a:solidFill>
                <a:schemeClr val="accent6">
                  <a:lumMod val="50000"/>
                </a:schemeClr>
              </a:solidFill>
            </a:endParaRPr>
          </a:p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longum 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subsp.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 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BL2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1; </a:t>
            </a:r>
            <a:endParaRPr lang="en-US" altLang="zh-CN" sz="1200">
              <a:solidFill>
                <a:schemeClr val="accent6">
                  <a:lumMod val="50000"/>
                </a:schemeClr>
              </a:solidFill>
            </a:endParaRPr>
          </a:p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BLa80;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BC99;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Lactobacillus acidophilus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LA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85;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Lacticaseibacillus paracasei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LC86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; 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PA5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3;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Lp05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60804" y="2976617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9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60804" y="3811007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60804" y="3393812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41084" y="2833742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6" name="表格 5"/>
          <p:cNvGraphicFramePr/>
          <p:nvPr/>
        </p:nvGraphicFramePr>
        <p:xfrm>
          <a:off x="703662" y="5485306"/>
          <a:ext cx="5231863" cy="800100"/>
        </p:xfrm>
        <a:graphic>
          <a:graphicData uri="http://schemas.openxmlformats.org/drawingml/2006/table">
            <a:tbl>
              <a:tblPr/>
              <a:tblGrid>
                <a:gridCol w="4281805"/>
                <a:gridCol w="949960"/>
              </a:tblGrid>
              <a:tr h="2667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BLa80+LRa05+BC99+BL21+LA85+LC86+BBr60+PA53+Lp05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NCT06781814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NCT07025798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indent="0"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indent="0"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 userDrawn="1"/>
        </p:nvSpPr>
        <p:spPr>
          <a:xfrm>
            <a:off x="741123" y="3172861"/>
            <a:ext cx="7112204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Regulates oxidative stress status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Improves physical fitness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Promotes nutrient absorption and muscle synthesis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None/>
            </a:pP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38707" y="1463706"/>
            <a:ext cx="3684944" cy="85324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l" defTabSz="914400" rtl="0" fontAlgn="auto">
              <a:lnSpc>
                <a:spcPct val="130000"/>
              </a:lnSpc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Haematococcus pluvialis Powder; Pomegranate Concentrate Powder; Resveratrol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algn="l" defTabSz="914400" rtl="0" fontAlgn="auto">
              <a:lnSpc>
                <a:spcPct val="130000"/>
              </a:lnSpc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8288655" cy="398722"/>
            <a:chOff x="400" y="1020"/>
            <a:chExt cx="13053" cy="1235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1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1118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Anti-Aging and Functional Maintenance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</p:grpSp>
      <p:sp>
        <p:nvSpPr>
          <p:cNvPr id="75" name="圆角矩形 74"/>
          <p:cNvSpPr/>
          <p:nvPr/>
        </p:nvSpPr>
        <p:spPr>
          <a:xfrm>
            <a:off x="473031" y="1844485"/>
            <a:ext cx="2763143" cy="3532923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35883" y="2459868"/>
            <a:ext cx="2513080" cy="27228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Modulated oxidative stress status and reduced oxidative damage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Promoted nutrient absorption and supported muscle protein synthesis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enhanced physical performance and overall fitness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-34856" y="2039098"/>
            <a:ext cx="377888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b="1" dirty="0">
                <a:solidFill>
                  <a:srgbClr val="234423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lang="en-US" altLang="zh-CN" sz="16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234423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Calibri" panose="020F050202020403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>
            <p:custDataLst>
              <p:tags r:id="rId1"/>
            </p:custDataLst>
          </p:nvPr>
        </p:nvSpPr>
        <p:spPr>
          <a:xfrm>
            <a:off x="7344988" y="1531570"/>
            <a:ext cx="4524375" cy="474091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4" name="圆角矩形 23"/>
          <p:cNvSpPr/>
          <p:nvPr>
            <p:custDataLst>
              <p:tags r:id="rId2"/>
            </p:custDataLst>
          </p:nvPr>
        </p:nvSpPr>
        <p:spPr>
          <a:xfrm>
            <a:off x="3407353" y="1531570"/>
            <a:ext cx="3686175" cy="474027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>
            <p:custDataLst>
              <p:tags r:id="rId3"/>
            </p:custDataLst>
          </p:nvPr>
        </p:nvSpPr>
        <p:spPr>
          <a:xfrm>
            <a:off x="7692379" y="1999432"/>
            <a:ext cx="382968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rgbClr val="40404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Enhance strength capacity</a:t>
            </a:r>
            <a:endParaRPr kumimoji="1" lang="en-US" altLang="zh-CN" sz="1400" b="1" dirty="0">
              <a:solidFill>
                <a:srgbClr val="404040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kumimoji="1" lang="en-US" altLang="zh-CN" sz="1400" b="1" dirty="0">
              <a:solidFill>
                <a:srgbClr val="404040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kumimoji="1" lang="en-US" altLang="zh-CN" sz="1400" b="1" dirty="0">
              <a:solidFill>
                <a:srgbClr val="404040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4"/>
            </p:custDataLst>
          </p:nvPr>
        </p:nvSpPr>
        <p:spPr>
          <a:xfrm>
            <a:off x="7651104" y="4734183"/>
            <a:ext cx="3912235" cy="1196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20000"/>
              </a:lnSpc>
            </a:pPr>
            <a:r>
              <a:rPr kumimoji="1" lang="en-US" altLang="zh-CN" sz="1200" b="1" i="0" u="none" strike="noStrike" cap="none" spc="0" normalizeH="0" baseline="0" dirty="0">
                <a:solidFill>
                  <a:srgbClr val="C00000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</a:t>
            </a:r>
            <a:r>
              <a:rPr kumimoji="1" lang="en-US" altLang="zh-CN" sz="1200" b="0" i="0" u="none" strike="noStrike" cap="none" spc="0" normalizeH="0" baseline="0" dirty="0">
                <a:solidFill>
                  <a:srgbClr val="000000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BC99 intervention group demonstrated </a:t>
            </a:r>
            <a:r>
              <a:rPr kumimoji="1" lang="en-US" altLang="zh-CN" sz="1200" b="1" i="0" u="none" strike="noStrike" cap="none" spc="0" normalizeH="0" baseline="0" dirty="0">
                <a:solidFill>
                  <a:srgbClr val="000000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 improvements in strength endurance performance</a:t>
            </a:r>
            <a:r>
              <a:rPr kumimoji="1" lang="en-US" altLang="zh-CN" sz="1200" b="0" i="0" u="none" strike="noStrike" cap="none" spc="0" normalizeH="0" baseline="0" dirty="0">
                <a:solidFill>
                  <a:srgbClr val="000000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. The times of repetitions at 80% of one-repetition maximum (1RM) increased by 1.3 repetitions (+12.9%) in the bench press and by 2.1 (+19.3%) in the squat. </a:t>
            </a:r>
            <a:endParaRPr kumimoji="1" lang="en-US" altLang="zh-CN" sz="1200" b="0" i="0" u="none" strike="noStrike" cap="none" spc="0" normalizeH="0" baseline="0" dirty="0">
              <a:solidFill>
                <a:srgbClr val="000000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>
            <p:custDataLst>
              <p:tags r:id="rId5"/>
            </p:custDataLst>
          </p:nvPr>
        </p:nvSpPr>
        <p:spPr>
          <a:xfrm>
            <a:off x="3709593" y="1936838"/>
            <a:ext cx="29768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rgbClr val="40404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Improve oxidative stress</a:t>
            </a:r>
            <a:endParaRPr kumimoji="1" lang="en-US" altLang="zh-CN" sz="1400" b="1" dirty="0">
              <a:solidFill>
                <a:srgbClr val="404040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文本框 43"/>
          <p:cNvSpPr txBox="1"/>
          <p:nvPr>
            <p:custDataLst>
              <p:tags r:id="rId6"/>
            </p:custDataLst>
          </p:nvPr>
        </p:nvSpPr>
        <p:spPr>
          <a:xfrm>
            <a:off x="3529822" y="4734195"/>
            <a:ext cx="3625927" cy="138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40000"/>
              </a:lnSpc>
            </a:pPr>
            <a:r>
              <a:rPr kumimoji="1" lang="en-US" altLang="zh-CN" sz="1200" i="0" u="none" strike="noStrike" kern="1200" cap="none" spc="0" normalizeH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BC99 intervention group showed a</a:t>
            </a:r>
            <a:r>
              <a:rPr kumimoji="1" lang="en-US" altLang="zh-CN" sz="1200" i="0" u="none" strike="noStrike" kern="1200" cap="none" spc="0" normalizeH="0" baseline="0" dirty="0">
                <a:solidFill>
                  <a:srgbClr val="40404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b="1" i="0" u="none" strike="noStrike" kern="1200" cap="none" spc="0" normalizeH="0" baseline="0" dirty="0">
                <a:solidFill>
                  <a:srgbClr val="40404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significant increase in the antioxidant marker glutathione (GSH) and a significant decrease in the oxidative damage marker malondialdehyde (MDA)</a:t>
            </a:r>
            <a:r>
              <a:rPr kumimoji="1" lang="en-US" altLang="zh-CN" sz="1200" b="1" i="0" u="none" strike="noStrike" kern="1200" cap="none" spc="0" normalizeH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 </a:t>
            </a:r>
            <a:endParaRPr kumimoji="1" lang="en-US" altLang="zh-CN" sz="1200" b="1" i="0" u="none" strike="noStrike" kern="1200" cap="none" spc="0" normalizeH="0" baseline="0" dirty="0">
              <a:solidFill>
                <a:srgbClr val="C00000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9" name="图片 28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529822" y="2362143"/>
            <a:ext cx="1630916" cy="2212779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5160738" y="2353648"/>
            <a:ext cx="1656399" cy="2221274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7409547" y="2435976"/>
            <a:ext cx="2123085" cy="2061418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9681811" y="2435602"/>
            <a:ext cx="2123085" cy="2065823"/>
          </a:xfrm>
          <a:prstGeom prst="rect">
            <a:avLst/>
          </a:prstGeom>
        </p:spPr>
      </p:pic>
      <p:sp>
        <p:nvSpPr>
          <p:cNvPr id="42" name="文本框 41"/>
          <p:cNvSpPr txBox="1"/>
          <p:nvPr/>
        </p:nvSpPr>
        <p:spPr>
          <a:xfrm>
            <a:off x="543550" y="5475541"/>
            <a:ext cx="18014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b="1" dirty="0">
                <a:solidFill>
                  <a:srgbClr val="0A66B3"/>
                </a:solidFill>
              </a:rPr>
              <a:t>DOI: 10.3389/fimmu.2025.1654724</a:t>
            </a:r>
            <a:endParaRPr kumimoji="1" lang="en-US" altLang="zh-CN" sz="800" b="1" dirty="0">
              <a:solidFill>
                <a:srgbClr val="0A66B3"/>
              </a:solidFill>
            </a:endParaRPr>
          </a:p>
          <a:p>
            <a:r>
              <a:rPr kumimoji="1" lang="en-US" altLang="zh-CN" sz="800" b="1" dirty="0">
                <a:solidFill>
                  <a:srgbClr val="0A66B3"/>
                </a:solidFill>
              </a:rPr>
              <a:t>DOI: 10.3390/nu16233990</a:t>
            </a:r>
            <a:endParaRPr kumimoji="1" lang="en-US" altLang="zh-CN" sz="800" b="1" dirty="0">
              <a:solidFill>
                <a:srgbClr val="0A66B3"/>
              </a:solidFill>
            </a:endParaRPr>
          </a:p>
        </p:txBody>
      </p:sp>
      <p:grpSp>
        <p:nvGrpSpPr>
          <p:cNvPr id="9" name="组合 8"/>
          <p:cNvGrpSpPr/>
          <p:nvPr>
            <p:custDataLst>
              <p:tags r:id="rId15"/>
            </p:custDataLst>
          </p:nvPr>
        </p:nvGrpSpPr>
        <p:grpSpPr>
          <a:xfrm>
            <a:off x="3436963" y="1557182"/>
            <a:ext cx="872297" cy="442290"/>
            <a:chOff x="6928" y="1828"/>
            <a:chExt cx="1737" cy="725"/>
          </a:xfrm>
        </p:grpSpPr>
        <p:sp>
          <p:nvSpPr>
            <p:cNvPr id="32" name="文本框 31"/>
            <p:cNvSpPr txBox="1"/>
            <p:nvPr>
              <p:custDataLst>
                <p:tags r:id="rId16"/>
              </p:custDataLst>
            </p:nvPr>
          </p:nvSpPr>
          <p:spPr>
            <a:xfrm>
              <a:off x="7013" y="1830"/>
              <a:ext cx="1568" cy="72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p>
              <a:pPr algn="ctr"/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</a:t>
              </a:r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weeks</a:t>
              </a:r>
              <a:endPara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21" name="圆角矩形 20"/>
            <p:cNvSpPr/>
            <p:nvPr>
              <p:custDataLst>
                <p:tags r:id="rId17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>
            <p:custDataLst>
              <p:tags r:id="rId18"/>
            </p:custDataLst>
          </p:nvPr>
        </p:nvGrpSpPr>
        <p:grpSpPr>
          <a:xfrm>
            <a:off x="7345018" y="1558447"/>
            <a:ext cx="872297" cy="442290"/>
            <a:chOff x="6928" y="1828"/>
            <a:chExt cx="1737" cy="725"/>
          </a:xfrm>
        </p:grpSpPr>
        <p:sp>
          <p:nvSpPr>
            <p:cNvPr id="48" name="文本框 47"/>
            <p:cNvSpPr txBox="1"/>
            <p:nvPr>
              <p:custDataLst>
                <p:tags r:id="rId19"/>
              </p:custDataLst>
            </p:nvPr>
          </p:nvSpPr>
          <p:spPr>
            <a:xfrm>
              <a:off x="7013" y="1830"/>
              <a:ext cx="1568" cy="72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p>
              <a:pPr algn="ctr"/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</a:t>
              </a:r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weeks</a:t>
              </a:r>
              <a:endPara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49" name="圆角矩形 48"/>
            <p:cNvSpPr/>
            <p:nvPr>
              <p:custDataLst>
                <p:tags r:id="rId20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50" name="直接连接符 49"/>
          <p:cNvCxnSpPr/>
          <p:nvPr/>
        </p:nvCxnSpPr>
        <p:spPr>
          <a:xfrm>
            <a:off x="1764030" y="723265"/>
            <a:ext cx="0" cy="16510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Glycemic Homeostasis Regulation</a:t>
              </a:r>
              <a:endParaRPr lang="en-US" altLang="zh-CN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71833"/>
            <a:ext cx="6390640" cy="810260"/>
          </a:xfrm>
          <a:prstGeom prst="rect">
            <a:avLst/>
          </a:prstGeom>
        </p:spPr>
        <p:txBody>
          <a:bodyPr wrap="none" rtlCol="0">
            <a:spAutoFit/>
          </a:bodyPr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BBr60;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 Lacticaseibacillus rhamnosus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LRa05;</a:t>
            </a:r>
            <a:endParaRPr lang="en-US" altLang="zh-CN" sz="1200" b="1">
              <a:solidFill>
                <a:schemeClr val="accent6">
                  <a:lumMod val="50000"/>
                </a:schemeClr>
              </a:solidFill>
            </a:endParaRPr>
          </a:p>
          <a:p>
            <a:pPr indent="0" algn="l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longum 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subsp.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 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BL21</a:t>
            </a:r>
            <a:r>
              <a:rPr lang="en-US" altLang="zh-CN" sz="1200" b="1">
                <a:solidFill>
                  <a:srgbClr val="234423"/>
                </a:solidFill>
              </a:rPr>
              <a:t>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BLa80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;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algn="l" fontAlgn="auto">
              <a:lnSpc>
                <a:spcPct val="130000"/>
              </a:lnSpc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pasteurized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Akkermansia muciniphila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pAkk1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1;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619" y="2614324"/>
            <a:ext cx="4640974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lvl="0" indent="-285750" algn="l" defTabSz="0">
              <a:lnSpc>
                <a:spcPct val="150000"/>
              </a:lnSpc>
              <a:buClr>
                <a:srgbClr val="AF3014"/>
              </a:buClr>
              <a:buSzTx/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Improves insulin sensitivity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lvl="0" indent="-285750" algn="l" defTabSz="0">
              <a:lnSpc>
                <a:spcPct val="150000"/>
              </a:lnSpc>
              <a:buClr>
                <a:srgbClr val="AF3014"/>
              </a:buClr>
              <a:buSzTx/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Significantly reduces fasting blood glucose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lvl="0" indent="-285750" algn="l" defTabSz="0">
              <a:lnSpc>
                <a:spcPct val="150000"/>
              </a:lnSpc>
              <a:buClr>
                <a:srgbClr val="AF3014"/>
              </a:buClr>
              <a:buSzTx/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Improves lipid and glucose metabolism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63535" y="1171575"/>
            <a:ext cx="3846195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/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Green Tea Powder; Edible Mushroom Concentrate Powder (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Agaricus bisporus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Acacia Gum;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617898" y="5017644"/>
          <a:ext cx="6010275" cy="1245870"/>
        </p:xfrm>
        <a:graphic>
          <a:graphicData uri="http://schemas.openxmlformats.org/drawingml/2006/table">
            <a:tbl>
              <a:tblPr/>
              <a:tblGrid>
                <a:gridCol w="2590800"/>
                <a:gridCol w="3419475"/>
              </a:tblGrid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ChiCTR2300073308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NCT06901791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NCT06305650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BL21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ChiCTR2300073299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ChiCTR2300073412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1935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BLa80+LRa05+BBr60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NCT06440486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pAkk11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NCT06964932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NCT06964919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NCT06307821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706755"/>
            <a:chOff x="400" y="1020"/>
            <a:chExt cx="10203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Glycemic Homeostasis Regulation</a:t>
              </a:r>
              <a:endParaRPr lang="en-US" altLang="zh-CN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409575" y="5972856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>
            <p:custDataLst>
              <p:tags r:id="rId1"/>
            </p:custDataLst>
          </p:nvPr>
        </p:nvSpPr>
        <p:spPr>
          <a:xfrm>
            <a:off x="4891122" y="1228781"/>
            <a:ext cx="6844187" cy="244186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3" name="圆角矩形 12"/>
          <p:cNvSpPr/>
          <p:nvPr>
            <p:custDataLst>
              <p:tags r:id="rId2"/>
            </p:custDataLst>
          </p:nvPr>
        </p:nvSpPr>
        <p:spPr>
          <a:xfrm>
            <a:off x="4891093" y="3843066"/>
            <a:ext cx="6834671" cy="278765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508658" y="1307496"/>
            <a:ext cx="3851380" cy="440090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" name="组合 3"/>
          <p:cNvGrpSpPr/>
          <p:nvPr>
            <p:custDataLst>
              <p:tags r:id="rId3"/>
            </p:custDataLst>
          </p:nvPr>
        </p:nvGrpSpPr>
        <p:grpSpPr>
          <a:xfrm>
            <a:off x="4862529" y="1202973"/>
            <a:ext cx="1147445" cy="337185"/>
            <a:chOff x="6868" y="1796"/>
            <a:chExt cx="1807" cy="531"/>
          </a:xfrm>
        </p:grpSpPr>
        <p:sp>
          <p:nvSpPr>
            <p:cNvPr id="32" name="文本框 31"/>
            <p:cNvSpPr txBox="1"/>
            <p:nvPr>
              <p:custDataLst>
                <p:tags r:id="rId4"/>
              </p:custDataLst>
            </p:nvPr>
          </p:nvSpPr>
          <p:spPr>
            <a:xfrm>
              <a:off x="6868" y="1796"/>
              <a:ext cx="1807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12 weeks</a:t>
              </a:r>
              <a:endPara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6" name="圆角矩形 5"/>
            <p:cNvSpPr/>
            <p:nvPr>
              <p:custDataLst>
                <p:tags r:id="rId5"/>
              </p:custDataLst>
            </p:nvPr>
          </p:nvSpPr>
          <p:spPr>
            <a:xfrm>
              <a:off x="6928" y="1828"/>
              <a:ext cx="1599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1" name="文本框 40"/>
          <p:cNvSpPr txBox="1"/>
          <p:nvPr>
            <p:custDataLst>
              <p:tags r:id="rId6"/>
            </p:custDataLst>
          </p:nvPr>
        </p:nvSpPr>
        <p:spPr>
          <a:xfrm>
            <a:off x="6416058" y="1228781"/>
            <a:ext cx="449135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Blood glucose level Improvement in patients with Type II diabetes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508629" y="1400903"/>
            <a:ext cx="37788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srgbClr val="234423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lang="en-US" altLang="zh-CN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Calibri" panose="020F0502020204030204" charset="0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609273" y="1872217"/>
            <a:ext cx="3650227" cy="354577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ignificantly reduced serum insulin, fasting blood glucose and glycated hemoglobin levels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Improved insulin sensitivity and long-term glycemic control in Type II diabetes patients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Enhanced lipid metabolism, lowering total cholesterol and triglycerides, boosted beneficial LPL activity to reduce atherosclerosis risk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Supported healthy glucose metabolic homeostasis and overall metabolic balance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/>
              <a:ea typeface="思源黑体 CN Bold" panose="020B0800000000000000" charset="-122"/>
              <a:cs typeface="Calibri" panose="020F0502020204030204" charset="0"/>
            </a:endParaRPr>
          </a:p>
        </p:txBody>
      </p:sp>
      <p:pic>
        <p:nvPicPr>
          <p:cNvPr id="90" name="图片 8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900" y="4027851"/>
            <a:ext cx="5958840" cy="2581910"/>
          </a:xfrm>
          <a:prstGeom prst="rect">
            <a:avLst/>
          </a:prstGeom>
        </p:spPr>
      </p:pic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5426886" y="3830028"/>
            <a:ext cx="6633146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Lipid Metabolism and Cardiovascular Risk Improvement</a:t>
            </a:r>
            <a:endParaRPr kumimoji="1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10" name="组合 9"/>
          <p:cNvGrpSpPr/>
          <p:nvPr>
            <p:custDataLst>
              <p:tags r:id="rId9"/>
            </p:custDataLst>
          </p:nvPr>
        </p:nvGrpSpPr>
        <p:grpSpPr>
          <a:xfrm>
            <a:off x="4853628" y="3816453"/>
            <a:ext cx="1147445" cy="337185"/>
            <a:chOff x="6869" y="1786"/>
            <a:chExt cx="1807" cy="531"/>
          </a:xfrm>
        </p:grpSpPr>
        <p:sp>
          <p:nvSpPr>
            <p:cNvPr id="11" name="文本框 10"/>
            <p:cNvSpPr txBox="1"/>
            <p:nvPr>
              <p:custDataLst>
                <p:tags r:id="rId10"/>
              </p:custDataLst>
            </p:nvPr>
          </p:nvSpPr>
          <p:spPr>
            <a:xfrm>
              <a:off x="6869" y="1786"/>
              <a:ext cx="1807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12 weeks</a:t>
              </a:r>
              <a:endPara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14" name="圆角矩形 13"/>
            <p:cNvSpPr/>
            <p:nvPr>
              <p:custDataLst>
                <p:tags r:id="rId11"/>
              </p:custDataLst>
            </p:nvPr>
          </p:nvSpPr>
          <p:spPr>
            <a:xfrm>
              <a:off x="6928" y="1828"/>
              <a:ext cx="1599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12" cstate="email"/>
          <a:stretch>
            <a:fillRect/>
          </a:stretch>
        </p:blipFill>
        <p:spPr>
          <a:xfrm>
            <a:off x="5447382" y="1611976"/>
            <a:ext cx="5958840" cy="2002155"/>
          </a:xfrm>
          <a:prstGeom prst="rect">
            <a:avLst/>
          </a:prstGeom>
        </p:spPr>
      </p:pic>
      <p:grpSp>
        <p:nvGrpSpPr>
          <p:cNvPr id="88" name="组合 87"/>
          <p:cNvGrpSpPr/>
          <p:nvPr/>
        </p:nvGrpSpPr>
        <p:grpSpPr>
          <a:xfrm>
            <a:off x="5375896" y="1676861"/>
            <a:ext cx="5940108" cy="1994881"/>
            <a:chOff x="5924184" y="1235190"/>
            <a:chExt cx="5940108" cy="1994881"/>
          </a:xfrm>
        </p:grpSpPr>
        <p:sp>
          <p:nvSpPr>
            <p:cNvPr id="69" name="圆角矩形 68"/>
            <p:cNvSpPr/>
            <p:nvPr/>
          </p:nvSpPr>
          <p:spPr>
            <a:xfrm>
              <a:off x="6043303" y="1395735"/>
              <a:ext cx="301774" cy="144879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 rot="16200000">
              <a:off x="5231837" y="1927620"/>
              <a:ext cx="1800191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Change in glycated hemoglobin (HbA1c) (%)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8074223" y="1372643"/>
              <a:ext cx="301774" cy="164758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 rot="16200000">
              <a:off x="7273421" y="1927536"/>
              <a:ext cx="1800191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Change in fasting blood glucose (mmol/L)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10092559" y="1430550"/>
              <a:ext cx="211461" cy="144879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 rot="16200000">
              <a:off x="9269471" y="1988684"/>
              <a:ext cx="1800191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Change in insulin resistance index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76" name="圆角矩形 75"/>
            <p:cNvSpPr/>
            <p:nvPr/>
          </p:nvSpPr>
          <p:spPr>
            <a:xfrm rot="5400000">
              <a:off x="6904624" y="2355414"/>
              <a:ext cx="260985" cy="14490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7" name="圆角矩形 76"/>
            <p:cNvSpPr/>
            <p:nvPr/>
          </p:nvSpPr>
          <p:spPr>
            <a:xfrm rot="5400000">
              <a:off x="9085849" y="2361764"/>
              <a:ext cx="248285" cy="14490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 rot="5400000">
              <a:off x="11013709" y="2368030"/>
              <a:ext cx="252095" cy="14490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224221" y="2983850"/>
              <a:ext cx="98523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828095" y="2973418"/>
              <a:ext cx="98523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BL21 group​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8396208" y="2964256"/>
              <a:ext cx="98523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9040310" y="2964256"/>
              <a:ext cx="98523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BL21 group​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81"/>
            <p:cNvSpPr txBox="1"/>
            <p:nvPr/>
          </p:nvSpPr>
          <p:spPr>
            <a:xfrm>
              <a:off x="10855003" y="2970693"/>
              <a:ext cx="98523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BL21 group​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0252382" y="2972495"/>
              <a:ext cx="98523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1640185" cy="400685"/>
            <a:chOff x="400" y="1020"/>
            <a:chExt cx="18331" cy="631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6396" cy="631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71755" algn="l" defTabSz="914400" rtl="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GLP-1 Functional Modulation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43599" y="2297927"/>
            <a:ext cx="11179810" cy="1851893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768" y="4830439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768" y="4359112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702079" y="2962137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617768" y="1117663"/>
            <a:ext cx="5023485" cy="1050290"/>
          </a:xfrm>
          <a:prstGeom prst="rect">
            <a:avLst/>
          </a:prstGeom>
        </p:spPr>
        <p:txBody>
          <a:bodyPr wrap="none" rtlCol="0">
            <a:spAutoFit/>
          </a:bodyPr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LRa05;</a:t>
            </a:r>
            <a:endParaRPr lang="en-US" altLang="zh-CN" sz="1200" b="1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Bifidobacterium longum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subsp.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BL21; </a:t>
            </a:r>
            <a:endParaRPr lang="en-US" altLang="zh-CN" sz="1200" b="1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Lactiplantibacillus plantarum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Lp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90;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Limosilactobacillus reuteri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LR0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8;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zh-CN" altLang="en-US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Akkermansia muciniphila </a:t>
            </a:r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Akk11/pAkk1</a:t>
            </a:r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1;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60804" y="2612252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7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60804" y="3446642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60804" y="3029447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41165" y="2378453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41165" y="2717606"/>
            <a:ext cx="7563550" cy="1511614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Enhances GLP-1 levels to regulate appetite and glucose control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Optimizes lipid metabolism to support cardiovascular health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Balances overall metabolic functions and activates intrinsic health-maintaining mechanisms</a:t>
            </a:r>
            <a:endParaRPr lang="en-US" altLang="zh-CN" sz="1400" b="1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720864" y="5239309"/>
          <a:ext cx="6010275" cy="1052195"/>
        </p:xfrm>
        <a:graphic>
          <a:graphicData uri="http://schemas.openxmlformats.org/drawingml/2006/table">
            <a:tbl>
              <a:tblPr/>
              <a:tblGrid>
                <a:gridCol w="2507795"/>
                <a:gridCol w="3502480"/>
              </a:tblGrid>
              <a:tr h="2667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LRa05+LR08</a:t>
                      </a:r>
                      <a:r>
                        <a:rPr lang="en-US" sz="900" b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NCT07013409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BBr60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NCT06305650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0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BL21</a:t>
                      </a:r>
                      <a:r>
                        <a:rPr lang="en-US" sz="900" b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ChiCTR2300073299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Lp90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 NCT06987279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pAkk11</a:t>
                      </a:r>
                      <a:r>
                        <a:rPr lang="en-US" sz="900" b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NCT06964932,NCT06964919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Akk11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NCT06653101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NCT06307821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7255510" y="1358900"/>
            <a:ext cx="4714240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Green Tea Powder; Vitamin B6;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Black Pepper Extract (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Piper nigrum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Acacia Gum;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矩形 6"/>
          <p:cNvSpPr/>
          <p:nvPr/>
        </p:nvSpPr>
        <p:spPr>
          <a:xfrm>
            <a:off x="7133590" y="5973445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GLP-1 Functional Modulation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838759" y="1752613"/>
            <a:ext cx="3237293" cy="334221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28575">
            <a:solidFill>
              <a:srgbClr val="E1EFD8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78523" y="2453711"/>
            <a:ext cx="3097530" cy="26411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Increased GLP-1 levels to regulate appetite and glucose metabolism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Improved lipid metabolism to support cardiovascular health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Balanced metabolic functions and activated intrinsic health-regulating pathways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10604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318197" y="1946204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b="1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noProof="0" dirty="0">
              <a:ln>
                <a:noFill/>
              </a:ln>
              <a:solidFill>
                <a:srgbClr val="234423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4658293" y="1614794"/>
            <a:ext cx="0" cy="431903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grpSp>
        <p:nvGrpSpPr>
          <p:cNvPr id="6" name="组合 5"/>
          <p:cNvGrpSpPr/>
          <p:nvPr/>
        </p:nvGrpSpPr>
        <p:grpSpPr>
          <a:xfrm>
            <a:off x="5099866" y="2194256"/>
            <a:ext cx="3442305" cy="2775278"/>
            <a:chOff x="4343068" y="1037405"/>
            <a:chExt cx="3149600" cy="2501900"/>
          </a:xfrm>
        </p:grpSpPr>
        <p:pic>
          <p:nvPicPr>
            <p:cNvPr id="21" name="图片 20" descr="图示&#10;&#10;描述已自动生成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3068" y="1037405"/>
              <a:ext cx="3149600" cy="2501900"/>
            </a:xfrm>
            <a:prstGeom prst="rect">
              <a:avLst/>
            </a:prstGeom>
          </p:spPr>
        </p:pic>
        <p:sp>
          <p:nvSpPr>
            <p:cNvPr id="22" name="圆角矩形 21"/>
            <p:cNvSpPr/>
            <p:nvPr/>
          </p:nvSpPr>
          <p:spPr>
            <a:xfrm>
              <a:off x="5110925" y="3280083"/>
              <a:ext cx="1839290" cy="21290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932638" y="3223654"/>
              <a:ext cx="985230" cy="248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863725" y="3224020"/>
              <a:ext cx="985230" cy="248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 flipH="1">
              <a:off x="4377996" y="1037405"/>
              <a:ext cx="326529" cy="2302259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 rot="16200000">
              <a:off x="3697340" y="2087376"/>
              <a:ext cx="1688485" cy="2521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思源黑体 CN Bold" panose="020B0800000000000000" charset="-122"/>
                  <a:cs typeface="Times New Roman" panose="02020603050405020304" pitchFamily="18" charset="0"/>
                </a:rPr>
                <a:t>GLP-1</a:t>
              </a: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思源黑体 CN Bold" panose="020B0800000000000000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思源黑体 CN Bold" panose="020B0800000000000000" charset="-122"/>
                  <a:cs typeface="Times New Roman" panose="02020603050405020304" pitchFamily="18" charset="0"/>
                </a:rPr>
                <a:t>(pg/mL</a:t>
              </a: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思源黑体 CN Bold" panose="020B0800000000000000" charset="-122"/>
                  <a:cs typeface="Times New Roman" panose="02020603050405020304" pitchFamily="18" charset="0"/>
                </a:rPr>
                <a:t>）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41" name="文本框 40"/>
          <p:cNvSpPr txBox="1"/>
          <p:nvPr/>
        </p:nvSpPr>
        <p:spPr>
          <a:xfrm>
            <a:off x="6905396" y="1651696"/>
            <a:ext cx="314960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Increase GLP-1 Levels</a:t>
            </a:r>
            <a:endParaRPr kumimoji="1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317890" y="5073448"/>
            <a:ext cx="3006357" cy="8007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  <a:t>pAkk11 group demonstrated a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  <a:t>significant increase in GLP-1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  <a:t> after 12 weeks of intervention. </a:t>
            </a:r>
            <a:r>
              <a:rPr kumimoji="1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  <a:t> </a:t>
            </a: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0993" y="2504568"/>
            <a:ext cx="2908002" cy="2422172"/>
          </a:xfrm>
          <a:prstGeom prst="rect">
            <a:avLst/>
          </a:prstGeom>
        </p:spPr>
      </p:pic>
      <p:sp>
        <p:nvSpPr>
          <p:cNvPr id="58" name="圆角矩形 57"/>
          <p:cNvSpPr/>
          <p:nvPr/>
        </p:nvSpPr>
        <p:spPr>
          <a:xfrm>
            <a:off x="9676840" y="3024617"/>
            <a:ext cx="806824" cy="64339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7" name="圆角矩形 66"/>
          <p:cNvSpPr/>
          <p:nvPr/>
        </p:nvSpPr>
        <p:spPr>
          <a:xfrm rot="5400000">
            <a:off x="10168816" y="3772522"/>
            <a:ext cx="298892" cy="209505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9255164" y="4606883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Placebo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0185500" y="4606950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Probiotic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0" name="圆角矩形 69"/>
          <p:cNvSpPr/>
          <p:nvPr/>
        </p:nvSpPr>
        <p:spPr>
          <a:xfrm>
            <a:off x="9576483" y="4188062"/>
            <a:ext cx="478512" cy="298892"/>
          </a:xfrm>
          <a:prstGeom prst="roundRect">
            <a:avLst/>
          </a:prstGeom>
          <a:solidFill>
            <a:srgbClr val="97C4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10477793" y="4180418"/>
            <a:ext cx="478512" cy="298892"/>
          </a:xfrm>
          <a:prstGeom prst="roundRect">
            <a:avLst/>
          </a:prstGeom>
          <a:solidFill>
            <a:srgbClr val="F4D3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518932" y="5073448"/>
            <a:ext cx="3367676" cy="91619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  <a:t>Akk11 group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 Bold" panose="020B0604020202090204" charset="0"/>
                <a:ea typeface="宋体" panose="02010600030101010101" pitchFamily="2" charset="-122"/>
                <a:cs typeface="Arial Bold" panose="020B0604020202090204" charset="0"/>
              </a:rPr>
              <a:t>increased plasma GLP‑1 levels to 10.7 pmol/L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  <a:t>, compared with 9.6 pmol/L in the placebo group.</a:t>
            </a:r>
            <a:endParaRPr kumimoji="1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>
            <p:custDataLst>
              <p:tags r:id="rId3"/>
            </p:custDataLst>
          </p:nvPr>
        </p:nvGrpSpPr>
        <p:grpSpPr>
          <a:xfrm>
            <a:off x="8398478" y="2314536"/>
            <a:ext cx="872297" cy="442290"/>
            <a:chOff x="6928" y="1828"/>
            <a:chExt cx="1737" cy="725"/>
          </a:xfrm>
        </p:grpSpPr>
        <p:sp>
          <p:nvSpPr>
            <p:cNvPr id="32" name="文本框 31"/>
            <p:cNvSpPr txBox="1"/>
            <p:nvPr>
              <p:custDataLst>
                <p:tags r:id="rId4"/>
              </p:custDataLst>
            </p:nvPr>
          </p:nvSpPr>
          <p:spPr>
            <a:xfrm>
              <a:off x="7013" y="1830"/>
              <a:ext cx="1568" cy="72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p>
              <a:pPr algn="ctr"/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</a:t>
              </a:r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weeks</a:t>
              </a:r>
              <a:endPara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2" name="圆角矩形 1"/>
            <p:cNvSpPr/>
            <p:nvPr>
              <p:custDataLst>
                <p:tags r:id="rId5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>
            <p:custDataLst>
              <p:tags r:id="rId6"/>
            </p:custDataLst>
          </p:nvPr>
        </p:nvGrpSpPr>
        <p:grpSpPr>
          <a:xfrm>
            <a:off x="5099926" y="2314522"/>
            <a:ext cx="872297" cy="441070"/>
            <a:chOff x="6928" y="1828"/>
            <a:chExt cx="1737" cy="723"/>
          </a:xfrm>
        </p:grpSpPr>
        <p:sp>
          <p:nvSpPr>
            <p:cNvPr id="4" name="文本框 3"/>
            <p:cNvSpPr txBox="1"/>
            <p:nvPr>
              <p:custDataLst>
                <p:tags r:id="rId7"/>
              </p:custDataLst>
            </p:nvPr>
          </p:nvSpPr>
          <p:spPr>
            <a:xfrm>
              <a:off x="6928" y="1828"/>
              <a:ext cx="1652" cy="72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p>
              <a:pPr algn="ctr"/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12</a:t>
              </a:r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 </a:t>
              </a:r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weeks</a:t>
              </a:r>
              <a:endPara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10" name="圆角矩形 9"/>
            <p:cNvSpPr/>
            <p:nvPr>
              <p:custDataLst>
                <p:tags r:id="rId8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Relief of Alcohol-Related Discomfort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69" y="2249152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543599" y="4817450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543599" y="4346123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49" y="2913362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66118"/>
            <a:ext cx="6390640" cy="810260"/>
          </a:xfrm>
          <a:prstGeom prst="rect">
            <a:avLst/>
          </a:prstGeom>
        </p:spPr>
        <p:txBody>
          <a:bodyPr wrap="none" rtlCol="0">
            <a:spAutoFit/>
          </a:bodyPr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LRa05;</a:t>
            </a:r>
            <a:endParaRPr lang="en-US" altLang="zh-CN" sz="1200" b="1">
              <a:solidFill>
                <a:schemeClr val="accent6">
                  <a:lumMod val="50000"/>
                </a:schemeClr>
              </a:solidFill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longum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subsp.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BL21;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BLa8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0;</a:t>
            </a: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BC17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9;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274" y="2563477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274" y="3397867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274" y="2980672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54" y="2420602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593" y="2759721"/>
            <a:ext cx="5420328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Accelerates alcohol and acetaldehyde metabolism</a:t>
            </a:r>
            <a:endParaRPr kumimoji="1"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Rapidly reduces blood alcohol concentration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Improves short-term cognitive performance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78658" y="1384331"/>
            <a:ext cx="4507230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/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Rice Bran Fatty Alcohols; Milk Thistle Extract;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646695" y="5226320"/>
          <a:ext cx="6010275" cy="768030"/>
        </p:xfrm>
        <a:graphic>
          <a:graphicData uri="http://schemas.openxmlformats.org/drawingml/2006/table">
            <a:tbl>
              <a:tblPr/>
              <a:tblGrid>
                <a:gridCol w="3264535"/>
                <a:gridCol w="2745740"/>
              </a:tblGrid>
              <a:tr h="2428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 Bold" panose="020B0604020202090204" charset="0"/>
                        </a:rPr>
                        <a:t>BLa80+LRa05+BC99+BC179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</a:rPr>
                        <a:t>ChiCTR2400082180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 Bold" panose="020B0604020202090204" charset="0"/>
                        </a:rPr>
                        <a:t>BBr60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</a:rPr>
                        <a:t>: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</a:rPr>
                        <a:t> NCT06196892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84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 Bold" panose="020B0604020202090204" charset="0"/>
                        </a:rPr>
                        <a:t>BL21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</a:rPr>
                        <a:t>NCT06544278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 Bold" panose="020B0604020202090204" charset="0"/>
                        </a:rPr>
                        <a:t>BC179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</a:rPr>
                        <a:t>NCT06899620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1">
                          <a:solidFill>
                            <a:srgbClr val="234423"/>
                          </a:solidFill>
                          <a:latin typeface="Arial Bold" panose="020B0604020202090204" charset="0"/>
                        </a:rPr>
                        <a:t>BC99</a:t>
                      </a:r>
                      <a:r>
                        <a:rPr lang="en-US" sz="9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</a:rPr>
                        <a:t>NCT06607562</a:t>
                      </a:r>
                      <a:endParaRPr lang="en-US" alt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9683079" y="3581487"/>
            <a:ext cx="2359103" cy="2384641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" name="圆角矩形 2"/>
          <p:cNvSpPr/>
          <p:nvPr>
            <p:custDataLst>
              <p:tags r:id="rId2"/>
            </p:custDataLst>
          </p:nvPr>
        </p:nvSpPr>
        <p:spPr>
          <a:xfrm>
            <a:off x="4700931" y="3581487"/>
            <a:ext cx="4822329" cy="2395343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8" name="圆角矩形 47"/>
          <p:cNvSpPr/>
          <p:nvPr>
            <p:custDataLst>
              <p:tags r:id="rId3"/>
            </p:custDataLst>
          </p:nvPr>
        </p:nvSpPr>
        <p:spPr>
          <a:xfrm>
            <a:off x="4700974" y="1203613"/>
            <a:ext cx="6449887" cy="2201694"/>
          </a:xfrm>
          <a:prstGeom prst="roundRect">
            <a:avLst>
              <a:gd name="adj" fmla="val 6381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Relief of Alcohol-related Discomfort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730885" y="1312561"/>
            <a:ext cx="3344645" cy="4474444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28575">
            <a:solidFill>
              <a:srgbClr val="E1EFD8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0904" y="1842928"/>
            <a:ext cx="3344596" cy="39440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Accelerated alcohol and acetaldehyde breakdown to support faster recovery of alertness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Reduced blood and breath alcohol levels to shorten systemic alcohol exposure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Improved cognitive respond following alcohol intake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Alleviated metabolic burden of alcohol metabolism to support a more comfortable post-drinking experience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264607" y="1465483"/>
            <a:ext cx="2615039" cy="60337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kumimoji="1" lang="en-US" altLang="zh-CN" b="1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noProof="0" dirty="0">
              <a:ln>
                <a:noFill/>
              </a:ln>
              <a:solidFill>
                <a:srgbClr val="234423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80415" y="5847715"/>
            <a:ext cx="1967230" cy="26479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zh-CN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 : 10.3390/antiox14091038.</a:t>
            </a:r>
            <a:endParaRPr lang="en-US" altLang="zh-CN" sz="800" b="1" dirty="0">
              <a:solidFill>
                <a:schemeClr val="accent1"/>
              </a:solidFill>
            </a:endParaRPr>
          </a:p>
          <a:p>
            <a:endParaRPr lang="en-US" altLang="zh-CN" sz="800" b="1" dirty="0">
              <a:solidFill>
                <a:schemeClr val="accent1"/>
              </a:solidFill>
            </a:endParaRPr>
          </a:p>
          <a:p>
            <a:endParaRPr lang="en-US" altLang="zh-CN" sz="800" b="1" dirty="0">
              <a:solidFill>
                <a:schemeClr val="accent1"/>
              </a:solidFill>
            </a:endParaRPr>
          </a:p>
          <a:p>
            <a:endParaRPr lang="en-US" altLang="zh-CN" sz="800" b="1" dirty="0">
              <a:solidFill>
                <a:schemeClr val="accent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00895" y="6031221"/>
            <a:ext cx="7456855" cy="7473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  <a:t>BC179 group showed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宋体" panose="02010600030101010101" pitchFamily="2" charset="-122"/>
                <a:cs typeface="Arial Bold" panose="020B0604020202090204" charset="0"/>
              </a:rPr>
              <a:t>a significant reduction in hangover symptom scores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  <a:t>, along with markedly i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宋体" panose="02010600030101010101" pitchFamily="2" charset="-122"/>
                <a:cs typeface="Arial Bold" panose="020B0604020202090204" charset="0"/>
              </a:rPr>
              <a:t>ncreased serum ADH and ALDH levels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  <a:t> and a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宋体" panose="02010600030101010101" pitchFamily="2" charset="-122"/>
                <a:cs typeface="Arial Bold" panose="020B0604020202090204" charset="0"/>
              </a:rPr>
              <a:t>significant decrease in blood alcohol concentration.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  <a:t>In addition, the BC179 group exhibited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宋体" panose="02010600030101010101" pitchFamily="2" charset="-122"/>
                <a:cs typeface="Arial Bold" panose="020B0604020202090204" charset="0"/>
              </a:rPr>
              <a:t>significant reductions in serum alkaline phosphatase and plasma endotoxin levels. 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50" name="图片 49" descr="图示&#10;&#10;描述已自动生成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454"/>
          <a:stretch>
            <a:fillRect/>
          </a:stretch>
        </p:blipFill>
        <p:spPr>
          <a:xfrm>
            <a:off x="4727549" y="1280983"/>
            <a:ext cx="4864605" cy="2046389"/>
          </a:xfrm>
          <a:prstGeom prst="rect">
            <a:avLst/>
          </a:prstGeom>
        </p:spPr>
      </p:pic>
      <p:pic>
        <p:nvPicPr>
          <p:cNvPr id="49" name="图片 48" descr="图示&#10;&#10;描述已自动生成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37" t="36145" r="2010" b="29016"/>
          <a:stretch>
            <a:fillRect/>
          </a:stretch>
        </p:blipFill>
        <p:spPr>
          <a:xfrm>
            <a:off x="4727559" y="3882117"/>
            <a:ext cx="4780280" cy="1894840"/>
          </a:xfrm>
          <a:prstGeom prst="rect">
            <a:avLst/>
          </a:prstGeom>
        </p:spPr>
      </p:pic>
      <p:pic>
        <p:nvPicPr>
          <p:cNvPr id="51" name="图片 50" descr="图表, 散点图&#10;&#10;描述已自动生成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1518" y="4066248"/>
            <a:ext cx="2082225" cy="17107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371361" y="2050473"/>
            <a:ext cx="1616871" cy="5074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Accelerate alcohol and acetaldehyde metabolism</a:t>
            </a:r>
            <a:endParaRPr kumimoji="1" lang="en-US" altLang="zh-CN" sz="1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052809" y="3588293"/>
            <a:ext cx="4119741" cy="52260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Support rapid reduction of blood and breath alcohol levels</a:t>
            </a:r>
            <a:endParaRPr kumimoji="1" lang="en-US" altLang="zh-CN" sz="1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907972" y="3614927"/>
            <a:ext cx="1909416" cy="40005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Support short-term cognitive performance following alcohol intake</a:t>
            </a:r>
            <a:endParaRPr kumimoji="1" lang="en-US" altLang="zh-CN" sz="1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Lipid Homeostasis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60" y="1132840"/>
            <a:ext cx="5654675" cy="837565"/>
          </a:xfrm>
          <a:prstGeom prst="rect">
            <a:avLst/>
          </a:prstGeom>
        </p:spPr>
        <p:txBody>
          <a:bodyPr wrap="none" rtlCol="0">
            <a:noAutofit/>
          </a:bodyPr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 b="1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BL2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1;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BC179;</a:t>
            </a:r>
            <a:endParaRPr lang="en-US" altLang="zh-CN" sz="120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Akkermansia muciniphila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Akk11/pAkk11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r>
              <a:rPr kumimoji="1" lang="en-US" altLang="zh-CN" sz="1200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 </a:t>
            </a:r>
            <a:r>
              <a:rPr kumimoji="1"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kumimoji="1" lang="en-US" altLang="zh-CN" sz="12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20725" y="2203450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580" y="2540635"/>
            <a:ext cx="7960360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Modulates blood lipid levels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Reduces total cholesterol and triglyceride levels effectively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Contributes to the maintenance of cardiovascular health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153400" y="1301115"/>
            <a:ext cx="3658870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Turmeric Powder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</a:rPr>
              <a:t>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Natto Powder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 defTabSz="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 Bold" panose="020B0604020202090204" charset="0"/>
                <a:cs typeface="Arial Bold" panose="020B0604020202090204" charset="0"/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Inulin;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720951" y="5151207"/>
          <a:ext cx="6010275" cy="889635"/>
        </p:xfrm>
        <a:graphic>
          <a:graphicData uri="http://schemas.openxmlformats.org/drawingml/2006/table">
            <a:tbl>
              <a:tblPr/>
              <a:tblGrid>
                <a:gridCol w="3264535"/>
                <a:gridCol w="2745740"/>
              </a:tblGrid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LRa05+BC99+BC179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ChiCTR2400082180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NCT06305650, NCT06196892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6235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BL21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NCT06140641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Akk11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NCT06780007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pAkk11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NCT06964932, NCT06964919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圆角矩形 38"/>
          <p:cNvSpPr/>
          <p:nvPr/>
        </p:nvSpPr>
        <p:spPr>
          <a:xfrm>
            <a:off x="543512" y="1574450"/>
            <a:ext cx="3402115" cy="4430562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Bacterial Vaginosis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91414" y="1827534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9E1C5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Research Outcome</a:t>
            </a:r>
            <a:endParaRPr lang="en-US" altLang="zh-CN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445408" y="5038074"/>
            <a:ext cx="3768090" cy="978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Nugent scores were significantly reduced.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E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ffectively improves the vaginal microenvironment and promotes the restoration of Nugent scores to the normal range.</a:t>
            </a:r>
            <a:endParaRPr kumimoji="0"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718547" y="4956824"/>
            <a:ext cx="3161748" cy="77597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Vaginal cleanliness scores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were significant decreased.  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Probiotic intervention can markedly improve vaginal cleanliness and promote the restoration of a healthy vaginal microbiome.</a:t>
            </a:r>
            <a:endParaRPr kumimoji="0"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lvl="0" indent="0" algn="l" fontAlgn="auto">
              <a:lnSpc>
                <a:spcPct val="110000"/>
              </a:lnSpc>
              <a:spcAft>
                <a:spcPts val="600"/>
              </a:spcAft>
              <a:buNone/>
              <a:defRPr/>
            </a:pPr>
            <a:endParaRPr kumimoji="0"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606531" y="1518919"/>
            <a:ext cx="3445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Promoted a healthy vaginal microbiome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576461" y="1518919"/>
            <a:ext cx="34458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Improved vaginal cleanliness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79500" y="1919343"/>
            <a:ext cx="3171776" cy="30194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fontAlgn="auto">
              <a:lnSpc>
                <a:spcPct val="130000"/>
              </a:lnSpc>
              <a:spcAft>
                <a:spcPts val="600"/>
              </a:spcAft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reduced Nugent score (diagnostic gold standard) 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,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effectively improved the vaginal microenvironment and promoted the restoration of Nugent scores to the normal range.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 vaginal cleanliness and promote the restoration of a healthy vaginal microbiome.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Systematically promoted the restoration of microbial structure to a healthy state.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fontAlgn="auto">
              <a:spcAft>
                <a:spcPts val="600"/>
              </a:spcAft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47260" y="2018665"/>
            <a:ext cx="2684780" cy="296418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550" y="2101850"/>
            <a:ext cx="2523490" cy="2854960"/>
          </a:xfrm>
          <a:prstGeom prst="rect">
            <a:avLst/>
          </a:prstGeom>
        </p:spPr>
      </p:pic>
      <p:cxnSp>
        <p:nvCxnSpPr>
          <p:cNvPr id="45" name="直接连接符 44"/>
          <p:cNvCxnSpPr/>
          <p:nvPr/>
        </p:nvCxnSpPr>
        <p:spPr>
          <a:xfrm>
            <a:off x="8329297" y="1574415"/>
            <a:ext cx="0" cy="4430642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Lipid Homeostasis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 rot="0">
            <a:off x="8371205" y="1621790"/>
            <a:ext cx="3405505" cy="2863850"/>
            <a:chOff x="8362913" y="3628886"/>
            <a:chExt cx="3405808" cy="2863593"/>
          </a:xfrm>
        </p:grpSpPr>
        <p:pic>
          <p:nvPicPr>
            <p:cNvPr id="125" name="图片 124"/>
            <p:cNvPicPr>
              <a:picLocks noChangeAspect="1"/>
            </p:cNvPicPr>
            <p:nvPr/>
          </p:nvPicPr>
          <p:blipFill rotWithShape="1">
            <a:blip r:embed="rId1" cstate="print"/>
            <a:srcRect l="77053" t="53296"/>
            <a:stretch>
              <a:fillRect/>
            </a:stretch>
          </p:blipFill>
          <p:spPr bwMode="auto">
            <a:xfrm>
              <a:off x="8512567" y="3628886"/>
              <a:ext cx="3256154" cy="26291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6" name="圆角矩形 125"/>
            <p:cNvSpPr/>
            <p:nvPr/>
          </p:nvSpPr>
          <p:spPr>
            <a:xfrm>
              <a:off x="8362913" y="4475530"/>
              <a:ext cx="589929" cy="106309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 rot="16200000">
              <a:off x="8185507" y="4817524"/>
              <a:ext cx="106309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TG</a:t>
              </a: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(mmol/L)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28" name="圆角矩形 127"/>
            <p:cNvSpPr/>
            <p:nvPr/>
          </p:nvSpPr>
          <p:spPr>
            <a:xfrm>
              <a:off x="9157103" y="6092739"/>
              <a:ext cx="2611618" cy="39974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9077546" y="6012212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0019234" y="6012212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157662" y="1656508"/>
            <a:ext cx="3388545" cy="2767020"/>
            <a:chOff x="5091708" y="1196830"/>
            <a:chExt cx="3388545" cy="2767020"/>
          </a:xfrm>
        </p:grpSpPr>
        <p:sp>
          <p:nvSpPr>
            <p:cNvPr id="133" name="圆角矩形 132"/>
            <p:cNvSpPr/>
            <p:nvPr/>
          </p:nvSpPr>
          <p:spPr>
            <a:xfrm>
              <a:off x="5946554" y="1538681"/>
              <a:ext cx="298892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4" name="圆角矩形 133"/>
            <p:cNvSpPr/>
            <p:nvPr/>
          </p:nvSpPr>
          <p:spPr>
            <a:xfrm>
              <a:off x="5477584" y="2343273"/>
              <a:ext cx="589929" cy="5832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35" name="组合 134"/>
            <p:cNvGrpSpPr/>
            <p:nvPr/>
          </p:nvGrpSpPr>
          <p:grpSpPr>
            <a:xfrm>
              <a:off x="5200436" y="1196830"/>
              <a:ext cx="3279817" cy="2767020"/>
              <a:chOff x="4929257" y="3628886"/>
              <a:chExt cx="3279817" cy="2767020"/>
            </a:xfrm>
          </p:grpSpPr>
          <p:pic>
            <p:nvPicPr>
              <p:cNvPr id="136" name="图片 135"/>
              <p:cNvPicPr>
                <a:picLocks noChangeAspect="1"/>
              </p:cNvPicPr>
              <p:nvPr/>
            </p:nvPicPr>
            <p:blipFill rotWithShape="1">
              <a:blip r:embed="rId1" cstate="print"/>
              <a:srcRect l="75796" r="-816" b="44300"/>
              <a:stretch>
                <a:fillRect/>
              </a:stretch>
            </p:blipFill>
            <p:spPr bwMode="auto">
              <a:xfrm>
                <a:off x="5104276" y="3628886"/>
                <a:ext cx="3104798" cy="274223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7" name="圆角矩形 136"/>
              <p:cNvSpPr/>
              <p:nvPr/>
            </p:nvSpPr>
            <p:spPr>
              <a:xfrm>
                <a:off x="4966138" y="3628886"/>
                <a:ext cx="653957" cy="54897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4929257" y="5846930"/>
                <a:ext cx="653957" cy="54897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139" name="圆角矩形 138"/>
            <p:cNvSpPr/>
            <p:nvPr/>
          </p:nvSpPr>
          <p:spPr>
            <a:xfrm>
              <a:off x="5091708" y="2504677"/>
              <a:ext cx="298892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0" name="圆角矩形 139"/>
            <p:cNvSpPr/>
            <p:nvPr/>
          </p:nvSpPr>
          <p:spPr>
            <a:xfrm>
              <a:off x="5511085" y="2085153"/>
              <a:ext cx="391977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 rot="16200000">
              <a:off x="5225440" y="2438433"/>
              <a:ext cx="106309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TC</a:t>
              </a: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(mmol/L)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42" name="圆角矩形 141"/>
            <p:cNvSpPr/>
            <p:nvPr/>
          </p:nvSpPr>
          <p:spPr>
            <a:xfrm rot="5400000">
              <a:off x="6847753" y="2932867"/>
              <a:ext cx="298892" cy="150350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5872482" y="3492716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6814170" y="3492716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5487960" y="4089649"/>
            <a:ext cx="529890" cy="6344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46" name="组合 145"/>
          <p:cNvGrpSpPr/>
          <p:nvPr/>
        </p:nvGrpSpPr>
        <p:grpSpPr>
          <a:xfrm>
            <a:off x="8589728" y="3952201"/>
            <a:ext cx="2926817" cy="2629194"/>
            <a:chOff x="8937370" y="4021918"/>
            <a:chExt cx="2619149" cy="2402362"/>
          </a:xfrm>
        </p:grpSpPr>
        <p:grpSp>
          <p:nvGrpSpPr>
            <p:cNvPr id="147" name="组合 146"/>
            <p:cNvGrpSpPr/>
            <p:nvPr/>
          </p:nvGrpSpPr>
          <p:grpSpPr>
            <a:xfrm>
              <a:off x="8937370" y="4098193"/>
              <a:ext cx="2619149" cy="2326087"/>
              <a:chOff x="8937370" y="4098193"/>
              <a:chExt cx="2619149" cy="2326087"/>
            </a:xfrm>
          </p:grpSpPr>
          <p:pic>
            <p:nvPicPr>
              <p:cNvPr id="148" name="图片 147"/>
              <p:cNvPicPr>
                <a:picLocks noChangeAspect="1"/>
              </p:cNvPicPr>
              <p:nvPr/>
            </p:nvPicPr>
            <p:blipFill rotWithShape="1">
              <a:blip r:embed="rId1" cstate="print"/>
              <a:srcRect l="52054" t="-1194" r="23401" b="47252"/>
              <a:stretch>
                <a:fillRect/>
              </a:stretch>
            </p:blipFill>
            <p:spPr bwMode="auto">
              <a:xfrm>
                <a:off x="9062706" y="4098193"/>
                <a:ext cx="2493813" cy="217429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9" name="圆角矩形 148"/>
              <p:cNvSpPr/>
              <p:nvPr/>
            </p:nvSpPr>
            <p:spPr>
              <a:xfrm>
                <a:off x="8937370" y="4790649"/>
                <a:ext cx="534876" cy="1057931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 rot="16200000">
                <a:off x="8262404" y="5158933"/>
                <a:ext cx="216496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LDL-C</a:t>
                </a:r>
                <a:r>
                  <a:rPr kumimoji="1" lang="zh-CN" alt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(mmol/L)</a:t>
                </a:r>
                <a:endPara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1" name="圆角矩形 150"/>
              <p:cNvSpPr/>
              <p:nvPr/>
            </p:nvSpPr>
            <p:spPr>
              <a:xfrm>
                <a:off x="9172672" y="6060843"/>
                <a:ext cx="298625" cy="363437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2" name="圆角矩形 151"/>
              <p:cNvSpPr/>
              <p:nvPr/>
            </p:nvSpPr>
            <p:spPr>
              <a:xfrm rot="5400000">
                <a:off x="10191335" y="5434315"/>
                <a:ext cx="298892" cy="142742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9350492" y="6006116"/>
                <a:ext cx="1063098" cy="2988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zh-CN" alt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Placebo</a:t>
                </a:r>
                <a:endPara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4" name="文本框 153"/>
              <p:cNvSpPr txBox="1"/>
              <p:nvPr/>
            </p:nvSpPr>
            <p:spPr>
              <a:xfrm>
                <a:off x="10196840" y="6000875"/>
                <a:ext cx="1063098" cy="2988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Probiotic</a:t>
                </a:r>
                <a:endPara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55" name="圆角矩形 154"/>
            <p:cNvSpPr/>
            <p:nvPr/>
          </p:nvSpPr>
          <p:spPr>
            <a:xfrm>
              <a:off x="9038628" y="4021918"/>
              <a:ext cx="426212" cy="4871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5559964" y="4218215"/>
            <a:ext cx="2860421" cy="2414370"/>
            <a:chOff x="5621323" y="4090056"/>
            <a:chExt cx="2860421" cy="241437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621323" y="4153862"/>
              <a:ext cx="2860421" cy="2350564"/>
              <a:chOff x="5504356" y="4025372"/>
              <a:chExt cx="2860421" cy="2350564"/>
            </a:xfrm>
          </p:grpSpPr>
          <p:pic>
            <p:nvPicPr>
              <p:cNvPr id="158" name="图片 157"/>
              <p:cNvPicPr>
                <a:picLocks noChangeAspect="1"/>
              </p:cNvPicPr>
              <p:nvPr/>
            </p:nvPicPr>
            <p:blipFill rotWithShape="1">
              <a:blip r:embed="rId1" cstate="print"/>
              <a:srcRect l="24112" t="1145" r="47946" b="49176"/>
              <a:stretch>
                <a:fillRect/>
              </a:stretch>
            </p:blipFill>
            <p:spPr bwMode="auto">
              <a:xfrm>
                <a:off x="5525795" y="4040570"/>
                <a:ext cx="2838982" cy="200246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9" name="圆角矩形 158"/>
              <p:cNvSpPr/>
              <p:nvPr/>
            </p:nvSpPr>
            <p:spPr>
              <a:xfrm>
                <a:off x="5504356" y="5955278"/>
                <a:ext cx="529890" cy="420658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0" name="圆角矩形 159"/>
              <p:cNvSpPr/>
              <p:nvPr/>
            </p:nvSpPr>
            <p:spPr>
              <a:xfrm>
                <a:off x="5600922" y="4496640"/>
                <a:ext cx="411847" cy="1180728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1" name="文本框 160"/>
              <p:cNvSpPr txBox="1"/>
              <p:nvPr/>
            </p:nvSpPr>
            <p:spPr>
              <a:xfrm rot="16200000">
                <a:off x="4759842" y="4969356"/>
                <a:ext cx="216496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HDL-C</a:t>
                </a:r>
                <a:r>
                  <a:rPr kumimoji="1" lang="zh-CN" alt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(mmol/L)</a:t>
                </a:r>
                <a:endPara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2" name="圆角矩形 161"/>
              <p:cNvSpPr/>
              <p:nvPr/>
            </p:nvSpPr>
            <p:spPr>
              <a:xfrm rot="5400000">
                <a:off x="6853939" y="5228713"/>
                <a:ext cx="298892" cy="1628637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5964575" y="5853822"/>
                <a:ext cx="1063098" cy="2988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zh-CN" alt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Placebo</a:t>
                </a:r>
                <a:endPara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6810923" y="5848581"/>
                <a:ext cx="1063098" cy="2988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Probiotic</a:t>
                </a:r>
                <a:endPara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65" name="圆角矩形 164"/>
            <p:cNvSpPr/>
            <p:nvPr/>
          </p:nvSpPr>
          <p:spPr>
            <a:xfrm>
              <a:off x="5798537" y="4090056"/>
              <a:ext cx="277000" cy="41976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66" name="文本框 165"/>
          <p:cNvSpPr txBox="1"/>
          <p:nvPr/>
        </p:nvSpPr>
        <p:spPr>
          <a:xfrm>
            <a:off x="6311335" y="1275926"/>
            <a:ext cx="4655048" cy="5835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Effective Regulation of Blood Lipid Levels</a:t>
            </a:r>
            <a:endParaRPr kumimoji="1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730885" y="1651000"/>
            <a:ext cx="3682365" cy="445452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28575">
            <a:solidFill>
              <a:srgbClr val="E1EFD8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50024" y="2371815"/>
            <a:ext cx="3255645" cy="3827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Increased GLP-1 levels, contributing to the regulation of appetite and glycemic control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Improved lipid metabolism, supporting cardiovascular and cerebrovascular health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Through coordinated hormonal and metabolic regulation, probiotics promoted overall metabolic balance and activated intrinsic health-regulating mechanisms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10604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432867" y="1883393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b="1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noProof="0" dirty="0">
              <a:ln>
                <a:noFill/>
              </a:ln>
              <a:solidFill>
                <a:srgbClr val="234423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072380" y="1630680"/>
            <a:ext cx="0" cy="447294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sp>
        <p:nvSpPr>
          <p:cNvPr id="44" name="文本框 43"/>
          <p:cNvSpPr txBox="1"/>
          <p:nvPr/>
        </p:nvSpPr>
        <p:spPr>
          <a:xfrm>
            <a:off x="767429" y="6199619"/>
            <a:ext cx="1993265" cy="39751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zh-CN" sz="800" b="1" dirty="0">
                <a:solidFill>
                  <a:schemeClr val="accent1"/>
                </a:solidFill>
              </a:rPr>
              <a:t>DOI : 10.3390/antiox14091038</a:t>
            </a:r>
            <a:endParaRPr lang="en-US" altLang="zh-CN" sz="800" b="1" dirty="0">
              <a:solidFill>
                <a:schemeClr val="accent1"/>
              </a:solidFill>
            </a:endParaRPr>
          </a:p>
          <a:p>
            <a:r>
              <a:rPr lang="en-US" altLang="zh-CN" sz="800" b="1" dirty="0">
                <a:solidFill>
                  <a:schemeClr val="accent1"/>
                </a:solidFill>
              </a:rPr>
              <a:t>DOI : 10.1186/s12986-025-00969-2.</a:t>
            </a:r>
            <a:endParaRPr lang="en-US" altLang="zh-CN" sz="800" b="1" dirty="0">
              <a:solidFill>
                <a:schemeClr val="accent1"/>
              </a:solidFill>
            </a:endParaRPr>
          </a:p>
          <a:p>
            <a:endParaRPr lang="en-US" altLang="zh-CN" sz="800" b="1" dirty="0">
              <a:solidFill>
                <a:schemeClr val="accent1"/>
              </a:solidFill>
            </a:endParaRPr>
          </a:p>
          <a:p>
            <a:endParaRPr lang="en-US" altLang="zh-CN" sz="800" b="1" dirty="0">
              <a:solidFill>
                <a:schemeClr val="accent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997339" y="4079394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Probiotic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64211" y="4079394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Placebo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Tx/>
                <a:buNone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Body Management and Muscle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30790" y="1051277"/>
            <a:ext cx="6390640" cy="1327150"/>
          </a:xfrm>
          <a:prstGeom prst="rect">
            <a:avLst/>
          </a:prstGeom>
        </p:spPr>
        <p:txBody>
          <a:bodyPr wrap="none" rtlCol="0">
            <a:spAutoFit/>
          </a:bodyPr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LRa05;</a:t>
            </a:r>
            <a:endParaRPr lang="en-US" altLang="zh-CN" sz="1200" b="1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Bifidobacterium longum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longum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BL21;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BLa80;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Lactiplantibacillus plantarum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Lp90;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Limosilactobacillus reuteri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LR08;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lang="en-US" altLang="zh-CN" sz="1200" b="1" i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b="1" i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7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619" y="2614324"/>
            <a:ext cx="4640974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endParaRPr lang="en-US" altLang="zh-CN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89165" y="1200150"/>
            <a:ext cx="4591685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Vitamin B6; Vitamin K2; Black Pepper Extract; Green Tea Powder；Blood Orange Concentrate Powder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720951" y="5018492"/>
          <a:ext cx="6010275" cy="1143000"/>
        </p:xfrm>
        <a:graphic>
          <a:graphicData uri="http://schemas.openxmlformats.org/drawingml/2006/table">
            <a:tbl>
              <a:tblPr/>
              <a:tblGrid>
                <a:gridCol w="3264535"/>
                <a:gridCol w="2745740"/>
              </a:tblGrid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NCT06821789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BL21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NCT06140641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29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BBr60: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NCT06305650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ChiCTR2300073412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Lp90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NCT06987279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LR08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NCT06875362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BC99: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NCT06307821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9" name="文本框 8"/>
          <p:cNvSpPr txBox="1"/>
          <p:nvPr userDrawn="1"/>
        </p:nvSpPr>
        <p:spPr>
          <a:xfrm>
            <a:off x="703580" y="2540635"/>
            <a:ext cx="7960360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Modulates blood glucose levels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Reduces in glycated hemoglobin (HbA1c) and insulin levels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Supports the maintenance of glucose metabolic health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  <a:p>
            <a:pPr indent="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None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>
            <p:custDataLst>
              <p:tags r:id="rId1"/>
            </p:custDataLst>
          </p:nvPr>
        </p:nvSpPr>
        <p:spPr>
          <a:xfrm>
            <a:off x="4698365" y="4077970"/>
            <a:ext cx="7249160" cy="247586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8" name="圆角矩形 27"/>
          <p:cNvSpPr/>
          <p:nvPr>
            <p:custDataLst>
              <p:tags r:id="rId2"/>
            </p:custDataLst>
          </p:nvPr>
        </p:nvSpPr>
        <p:spPr>
          <a:xfrm>
            <a:off x="5624830" y="1202690"/>
            <a:ext cx="4639310" cy="2654300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617460" cy="398780"/>
            <a:chOff x="400" y="1020"/>
            <a:chExt cx="11996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061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Body Management and Muscle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文本框 95"/>
          <p:cNvSpPr txBox="1"/>
          <p:nvPr/>
        </p:nvSpPr>
        <p:spPr>
          <a:xfrm>
            <a:off x="8049016" y="67290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5779284" y="1295475"/>
            <a:ext cx="2351972" cy="2561406"/>
            <a:chOff x="5826981" y="1733492"/>
            <a:chExt cx="2679052" cy="2917611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 cstate="email"/>
            <a:stretch>
              <a:fillRect/>
            </a:stretch>
          </p:blipFill>
          <p:spPr>
            <a:xfrm>
              <a:off x="5857373" y="1733492"/>
              <a:ext cx="2648660" cy="2819731"/>
            </a:xfrm>
            <a:prstGeom prst="rect">
              <a:avLst/>
            </a:prstGeom>
          </p:spPr>
        </p:pic>
        <p:sp>
          <p:nvSpPr>
            <p:cNvPr id="14" name="圆角矩形 13"/>
            <p:cNvSpPr/>
            <p:nvPr/>
          </p:nvSpPr>
          <p:spPr>
            <a:xfrm>
              <a:off x="6995356" y="2951850"/>
              <a:ext cx="695184" cy="87701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7048923" y="1873733"/>
              <a:ext cx="395231" cy="619801"/>
            </a:xfrm>
            <a:prstGeom prst="roundRect">
              <a:avLst/>
            </a:prstGeom>
            <a:solidFill>
              <a:srgbClr val="C4F0F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7729731" y="2691627"/>
              <a:ext cx="417807" cy="619801"/>
            </a:xfrm>
            <a:prstGeom prst="roundRect">
              <a:avLst/>
            </a:prstGeom>
            <a:solidFill>
              <a:srgbClr val="598D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5826981" y="2149709"/>
              <a:ext cx="298892" cy="182212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 rot="16200000">
              <a:off x="5409971" y="2635275"/>
              <a:ext cx="1393906" cy="3155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TG</a:t>
              </a: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(mmol/L)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5400000">
              <a:off x="7526653" y="3734446"/>
              <a:ext cx="298892" cy="153442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740531" y="4224543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540730" y="4244627"/>
              <a:ext cx="915401" cy="2788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4286835" y="3971835"/>
            <a:ext cx="6075838" cy="2520646"/>
            <a:chOff x="5651450" y="3971835"/>
            <a:chExt cx="6075838" cy="2520646"/>
          </a:xfrm>
        </p:grpSpPr>
        <p:grpSp>
          <p:nvGrpSpPr>
            <p:cNvPr id="91" name="组合 90"/>
            <p:cNvGrpSpPr/>
            <p:nvPr/>
          </p:nvGrpSpPr>
          <p:grpSpPr>
            <a:xfrm>
              <a:off x="5651450" y="3971835"/>
              <a:ext cx="2216782" cy="2230912"/>
              <a:chOff x="5717889" y="4090056"/>
              <a:chExt cx="2216782" cy="2230912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5717889" y="4625130"/>
                <a:ext cx="2216782" cy="1695838"/>
                <a:chOff x="5600922" y="4496640"/>
                <a:chExt cx="2216782" cy="1695838"/>
              </a:xfrm>
            </p:grpSpPr>
            <p:sp>
              <p:nvSpPr>
                <p:cNvPr id="74" name="圆角矩形 73"/>
                <p:cNvSpPr/>
                <p:nvPr/>
              </p:nvSpPr>
              <p:spPr>
                <a:xfrm>
                  <a:off x="5600922" y="4496640"/>
                  <a:ext cx="411847" cy="1180728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76" name="圆角矩形 75"/>
                <p:cNvSpPr/>
                <p:nvPr/>
              </p:nvSpPr>
              <p:spPr>
                <a:xfrm rot="5400000">
                  <a:off x="6853939" y="5228713"/>
                  <a:ext cx="298892" cy="1628637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  <p:sp>
            <p:nvSpPr>
              <p:cNvPr id="90" name="圆角矩形 89"/>
              <p:cNvSpPr/>
              <p:nvPr/>
            </p:nvSpPr>
            <p:spPr>
              <a:xfrm>
                <a:off x="5798537" y="4090056"/>
                <a:ext cx="277000" cy="41976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18" name="圆角矩形 17"/>
            <p:cNvSpPr/>
            <p:nvPr/>
          </p:nvSpPr>
          <p:spPr>
            <a:xfrm>
              <a:off x="6691059" y="4920022"/>
              <a:ext cx="298892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4" cstate="email"/>
            <a:stretch>
              <a:fillRect/>
            </a:stretch>
          </p:blipFill>
          <p:spPr>
            <a:xfrm>
              <a:off x="6182206" y="4077877"/>
              <a:ext cx="5545082" cy="2397581"/>
            </a:xfrm>
            <a:prstGeom prst="rect">
              <a:avLst/>
            </a:prstGeom>
          </p:spPr>
        </p:pic>
        <p:sp>
          <p:nvSpPr>
            <p:cNvPr id="9" name="圆角矩形 8"/>
            <p:cNvSpPr/>
            <p:nvPr/>
          </p:nvSpPr>
          <p:spPr>
            <a:xfrm>
              <a:off x="6128705" y="4434550"/>
              <a:ext cx="298892" cy="146930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 rot="16200000">
              <a:off x="5387217" y="5040455"/>
              <a:ext cx="1698375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FBG</a:t>
              </a: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(mmol/L)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 rot="5400000">
              <a:off x="7541875" y="5155620"/>
              <a:ext cx="192786" cy="248093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" name="圆角矩形 43"/>
            <p:cNvSpPr/>
            <p:nvPr/>
          </p:nvSpPr>
          <p:spPr>
            <a:xfrm>
              <a:off x="8898363" y="4515439"/>
              <a:ext cx="298892" cy="142791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 rot="16200000">
              <a:off x="8004751" y="5060118"/>
              <a:ext cx="201812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Changes in Blood Glucose Markers Before and After Intervention</a:t>
              </a:r>
              <a:endParaRPr kumimoji="1" lang="zh-CN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370764" y="6263984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Placebo_Pre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6943084" y="6271294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Placebo_Post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7463784" y="6271047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Probio_Pre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7996496" y="6271047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 _Post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61" name="圆角矩形 60"/>
            <p:cNvSpPr/>
            <p:nvPr/>
          </p:nvSpPr>
          <p:spPr>
            <a:xfrm rot="5400000">
              <a:off x="9663104" y="5861457"/>
              <a:ext cx="216605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9416660" y="6263983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HbA1c</a:t>
              </a:r>
              <a:r>
                <a:rPr kumimoji="1" lang="zh-CN" altLang="en-US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(%)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94" name="圆角矩形 93"/>
            <p:cNvSpPr/>
            <p:nvPr/>
          </p:nvSpPr>
          <p:spPr>
            <a:xfrm rot="5400000">
              <a:off x="10893623" y="5855879"/>
              <a:ext cx="192992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10536760" y="6244596"/>
              <a:ext cx="91991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INS</a:t>
              </a:r>
              <a:r>
                <a:rPr kumimoji="1" lang="zh-CN" altLang="en-US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(pmol/L)</a:t>
              </a:r>
              <a:endParaRPr kumimoji="1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00" name="圆角矩形 99"/>
          <p:cNvSpPr/>
          <p:nvPr/>
        </p:nvSpPr>
        <p:spPr>
          <a:xfrm rot="5400000">
            <a:off x="8686310" y="5481892"/>
            <a:ext cx="298892" cy="102332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027475" y="5834879"/>
            <a:ext cx="106309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Placebo</a:t>
            </a:r>
            <a:endParaRPr kumimoji="1" lang="zh-CN" alt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8115090" y="6000738"/>
            <a:ext cx="91540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Probiotic</a:t>
            </a:r>
            <a:endParaRPr kumimoji="1" lang="zh-CN" alt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543560" y="1351915"/>
            <a:ext cx="3787140" cy="4866027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28575">
            <a:solidFill>
              <a:srgbClr val="E1EFD8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37540" y="1874520"/>
            <a:ext cx="3550285" cy="46183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Improved insulin utilization efficiency, supporting glucose metabolism and glycemic control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Enhanced metabolic flexibility, promoting fat oxidation and efficient energy utilization in skeletal muscle.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Multidimensional metabolic support contributing to coordinated management of body fat and lean mass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Improved glycemic regulation, including reduced blood glucose, glycated hemoglobin (HbA1c), and insulin levels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370965" y="1506220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b="1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7895112" y="2223077"/>
            <a:ext cx="2533650" cy="61341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Enhanced lipid 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metabolic efficiency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942195" y="5073015"/>
            <a:ext cx="2100580" cy="8305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  <a:sym typeface="+mn-ea"/>
              </a:rPr>
              <a:t>Improved glycemic </a:t>
            </a:r>
            <a:endParaRPr kumimoji="1" lang="en-US" altLang="zh-CN" sz="1400" b="1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  <a:sym typeface="+mn-ea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  <a:sym typeface="+mn-ea"/>
              </a:rPr>
              <a:t>metabolic regulation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  <a:sym typeface="+mn-e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71755" algn="l" defTabSz="914400" rtl="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Uric Acid Metabolism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91820" y="272288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591820" y="518429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591820" y="471297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750300" y="3387090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99" y="1105513"/>
            <a:ext cx="6432550" cy="1159510"/>
          </a:xfrm>
          <a:prstGeom prst="rect">
            <a:avLst/>
          </a:prstGeom>
        </p:spPr>
        <p:txBody>
          <a:bodyPr wrap="none" rtlCol="0">
            <a:noAutofit/>
          </a:bodyPr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LRa05;</a:t>
            </a:r>
            <a:endParaRPr lang="en-US" altLang="zh-CN" sz="1200" b="1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Bifidobacterium longum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subsp.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longum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BL21;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BLa80;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Lactobacillus acidophilus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LA85;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paracasei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LC86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 b="1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PA53;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Lp05; 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Streptococcus salivarius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 subsp. 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thermophilus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ST36;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BC99 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/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709025" y="303720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10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709025" y="387159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709025" y="345440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89305" y="2907030"/>
            <a:ext cx="18053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89305" y="3216910"/>
            <a:ext cx="8429625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Modulates immune factor levels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Reduces inflammation markers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Supports overall balance of immune and inflammatory responses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45036" y="1759645"/>
            <a:ext cx="4591685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592046" y="5624282"/>
          <a:ext cx="6010275" cy="1143000"/>
        </p:xfrm>
        <a:graphic>
          <a:graphicData uri="http://schemas.openxmlformats.org/drawingml/2006/table">
            <a:tbl>
              <a:tblPr/>
              <a:tblGrid>
                <a:gridCol w="3453765"/>
                <a:gridCol w="2556510"/>
              </a:tblGrid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BLa80+LRa05+BC99+BL21+LA85+LC86+BBr60+PA53+Lp05: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 NCT06781814, NCT07025798</a:t>
                      </a: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ST36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endParaRPr kumimoji="1" lang="en-US" altLang="zh-CN" sz="900" b="0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NCT06779994</a:t>
                      </a: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29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1" name="圆角矩形 100"/>
          <p:cNvSpPr/>
          <p:nvPr>
            <p:custDataLst>
              <p:tags r:id="rId1"/>
            </p:custDataLst>
          </p:nvPr>
        </p:nvSpPr>
        <p:spPr>
          <a:xfrm>
            <a:off x="4344035" y="4245918"/>
            <a:ext cx="7649210" cy="2476192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6" name="圆角矩形 25"/>
          <p:cNvSpPr/>
          <p:nvPr>
            <p:custDataLst>
              <p:tags r:id="rId2"/>
            </p:custDataLst>
          </p:nvPr>
        </p:nvSpPr>
        <p:spPr>
          <a:xfrm>
            <a:off x="5593080" y="1157605"/>
            <a:ext cx="4943475" cy="2843530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Uric Acid Metabolism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042150" y="6091555"/>
            <a:ext cx="4752975" cy="5759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9146296" y="69843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4343908" y="4397908"/>
            <a:ext cx="7552048" cy="2298138"/>
            <a:chOff x="4682298" y="3984683"/>
            <a:chExt cx="7552048" cy="2298138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4719237" y="4194429"/>
              <a:ext cx="2534099" cy="2044615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4" cstate="screen"/>
            <a:stretch>
              <a:fillRect/>
            </a:stretch>
          </p:blipFill>
          <p:spPr>
            <a:xfrm>
              <a:off x="7192616" y="4141258"/>
              <a:ext cx="2485610" cy="2044615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5" cstate="screen"/>
            <a:stretch>
              <a:fillRect/>
            </a:stretch>
          </p:blipFill>
          <p:spPr>
            <a:xfrm>
              <a:off x="9656062" y="4141258"/>
              <a:ext cx="2578284" cy="2018617"/>
            </a:xfrm>
            <a:prstGeom prst="rect">
              <a:avLst/>
            </a:prstGeom>
          </p:spPr>
        </p:pic>
        <p:sp>
          <p:nvSpPr>
            <p:cNvPr id="22" name="圆角矩形 21"/>
            <p:cNvSpPr/>
            <p:nvPr/>
          </p:nvSpPr>
          <p:spPr>
            <a:xfrm rot="5400000">
              <a:off x="6039857" y="5429854"/>
              <a:ext cx="291263" cy="141467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 rot="5400000">
              <a:off x="8475153" y="5385493"/>
              <a:ext cx="227965" cy="150876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 rot="5400000">
              <a:off x="10967881" y="5283290"/>
              <a:ext cx="291263" cy="170779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0123023" y="5940152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1064711" y="5940152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7643938" y="5983663"/>
              <a:ext cx="1062990" cy="27051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8592628" y="5983028"/>
              <a:ext cx="1062990" cy="24003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152833" y="5983663"/>
              <a:ext cx="1062990" cy="269875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094538" y="5983663"/>
              <a:ext cx="1062990" cy="24003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4682298" y="4439343"/>
              <a:ext cx="284480" cy="14224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 rot="16200000">
              <a:off x="3749815" y="5036606"/>
              <a:ext cx="2119445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Calprotectin</a:t>
              </a:r>
              <a:r>
                <a:rPr kumimoji="1" lang="zh-CN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(</a:t>
              </a:r>
              <a:r>
                <a:rPr kumimoji="1" lang="en-US" altLang="zh-CN" sz="105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μg</a:t>
              </a: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/mL) </a:t>
              </a:r>
              <a:endParaRPr kumimoji="1" lang="zh-CN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7222381" y="4558822"/>
              <a:ext cx="155399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 rot="16200000">
              <a:off x="6230475" y="4962222"/>
              <a:ext cx="2119445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IgA</a:t>
              </a:r>
              <a:r>
                <a:rPr kumimoji="1" lang="zh-CN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(g/L) </a:t>
              </a:r>
              <a:endParaRPr kumimoji="1" lang="zh-CN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9685816" y="4577515"/>
              <a:ext cx="197914" cy="102332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 rot="16200000">
              <a:off x="8756149" y="4917447"/>
              <a:ext cx="2119445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IgG</a:t>
              </a:r>
              <a:r>
                <a:rPr kumimoji="1" lang="zh-CN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(g/L) </a:t>
              </a:r>
              <a:endParaRPr kumimoji="1" lang="zh-CN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68630" y="1587500"/>
            <a:ext cx="3054350" cy="4407937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43560" y="2243455"/>
            <a:ext cx="2951064" cy="3505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Modulated immune factor levels to enhance immune homeostasis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Reducted systemic inflammation and inflammatory markers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Supported balanced immune and inflammatory responses, promoting overall immune regulation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20370" y="1796415"/>
            <a:ext cx="2879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4905375" y="1157605"/>
            <a:ext cx="6193155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Modulation of Immune Factor Levels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308585" y="4245932"/>
            <a:ext cx="5789930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Reduction of Inflammation Levels 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5756275" y="1587500"/>
            <a:ext cx="4586605" cy="2336800"/>
            <a:chOff x="2018606" y="1095072"/>
            <a:chExt cx="8034728" cy="4228847"/>
          </a:xfrm>
        </p:grpSpPr>
        <p:pic>
          <p:nvPicPr>
            <p:cNvPr id="35" name="图片 34"/>
            <p:cNvPicPr>
              <a:picLocks noChangeAspect="1"/>
            </p:cNvPicPr>
            <p:nvPr/>
          </p:nvPicPr>
          <p:blipFill rotWithShape="1">
            <a:blip r:embed="rId6" cstate="email"/>
            <a:srcRect/>
            <a:stretch>
              <a:fillRect/>
            </a:stretch>
          </p:blipFill>
          <p:spPr>
            <a:xfrm>
              <a:off x="2018606" y="1095072"/>
              <a:ext cx="8034728" cy="4228847"/>
            </a:xfrm>
            <a:prstGeom prst="rect">
              <a:avLst/>
            </a:prstGeom>
          </p:spPr>
        </p:pic>
        <p:sp>
          <p:nvSpPr>
            <p:cNvPr id="43" name="矩形 42"/>
            <p:cNvSpPr/>
            <p:nvPr/>
          </p:nvSpPr>
          <p:spPr>
            <a:xfrm>
              <a:off x="3449453" y="3378200"/>
              <a:ext cx="391885" cy="1301750"/>
            </a:xfrm>
            <a:prstGeom prst="rect">
              <a:avLst/>
            </a:prstGeom>
            <a:solidFill>
              <a:srgbClr val="BACD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3556000" y="3187700"/>
              <a:ext cx="184150" cy="190500"/>
              <a:chOff x="3556000" y="3187700"/>
              <a:chExt cx="184150" cy="190500"/>
            </a:xfrm>
          </p:grpSpPr>
          <p:cxnSp>
            <p:nvCxnSpPr>
              <p:cNvPr id="45" name="直线连接符 108"/>
              <p:cNvCxnSpPr/>
              <p:nvPr/>
            </p:nvCxnSpPr>
            <p:spPr>
              <a:xfrm>
                <a:off x="3556000" y="3187700"/>
                <a:ext cx="184150" cy="0"/>
              </a:xfrm>
              <a:prstGeom prst="line">
                <a:avLst/>
              </a:prstGeom>
              <a:ln w="15875">
                <a:solidFill>
                  <a:srgbClr val="BACD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线连接符 109"/>
              <p:cNvCxnSpPr/>
              <p:nvPr/>
            </p:nvCxnSpPr>
            <p:spPr>
              <a:xfrm>
                <a:off x="3644900" y="3187700"/>
                <a:ext cx="0" cy="190500"/>
              </a:xfrm>
              <a:prstGeom prst="line">
                <a:avLst/>
              </a:prstGeom>
              <a:ln w="15875">
                <a:solidFill>
                  <a:srgbClr val="BACD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矩形 47"/>
            <p:cNvSpPr/>
            <p:nvPr/>
          </p:nvSpPr>
          <p:spPr>
            <a:xfrm>
              <a:off x="4025503" y="3131206"/>
              <a:ext cx="391885" cy="1548733"/>
            </a:xfrm>
            <a:prstGeom prst="rect">
              <a:avLst/>
            </a:prstGeom>
            <a:solidFill>
              <a:srgbClr val="BACD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4582963" y="3361385"/>
              <a:ext cx="410969" cy="1318554"/>
            </a:xfrm>
            <a:prstGeom prst="rect">
              <a:avLst/>
            </a:prstGeom>
            <a:solidFill>
              <a:srgbClr val="D7E4B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4677840" y="3048993"/>
              <a:ext cx="233948" cy="312392"/>
              <a:chOff x="3527926" y="3187700"/>
              <a:chExt cx="233948" cy="190500"/>
            </a:xfrm>
          </p:grpSpPr>
          <p:cxnSp>
            <p:nvCxnSpPr>
              <p:cNvPr id="51" name="直线连接符 106"/>
              <p:cNvCxnSpPr/>
              <p:nvPr/>
            </p:nvCxnSpPr>
            <p:spPr>
              <a:xfrm>
                <a:off x="3527926" y="3187700"/>
                <a:ext cx="233948" cy="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线连接符 107"/>
              <p:cNvCxnSpPr/>
              <p:nvPr/>
            </p:nvCxnSpPr>
            <p:spPr>
              <a:xfrm>
                <a:off x="3644900" y="3187700"/>
                <a:ext cx="0" cy="19050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矩形 52"/>
            <p:cNvSpPr/>
            <p:nvPr/>
          </p:nvSpPr>
          <p:spPr>
            <a:xfrm>
              <a:off x="5178591" y="3009288"/>
              <a:ext cx="391885" cy="1670645"/>
            </a:xfrm>
            <a:prstGeom prst="rect">
              <a:avLst/>
            </a:prstGeom>
            <a:solidFill>
              <a:srgbClr val="D7E4B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5257559" y="2716924"/>
              <a:ext cx="233948" cy="302028"/>
              <a:chOff x="3527926" y="3187700"/>
              <a:chExt cx="233948" cy="190500"/>
            </a:xfrm>
          </p:grpSpPr>
          <p:cxnSp>
            <p:nvCxnSpPr>
              <p:cNvPr id="55" name="直线连接符 104"/>
              <p:cNvCxnSpPr/>
              <p:nvPr/>
            </p:nvCxnSpPr>
            <p:spPr>
              <a:xfrm>
                <a:off x="3527926" y="3187700"/>
                <a:ext cx="233948" cy="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线连接符 105"/>
              <p:cNvCxnSpPr/>
              <p:nvPr/>
            </p:nvCxnSpPr>
            <p:spPr>
              <a:xfrm>
                <a:off x="3644900" y="3187700"/>
                <a:ext cx="0" cy="19050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矩形 56"/>
            <p:cNvSpPr/>
            <p:nvPr/>
          </p:nvSpPr>
          <p:spPr>
            <a:xfrm>
              <a:off x="7492053" y="2751315"/>
              <a:ext cx="410970" cy="1928618"/>
            </a:xfrm>
            <a:prstGeom prst="rect">
              <a:avLst/>
            </a:prstGeom>
            <a:solidFill>
              <a:srgbClr val="BACD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7591516" y="2470578"/>
              <a:ext cx="233948" cy="280749"/>
              <a:chOff x="3527926" y="3187700"/>
              <a:chExt cx="233948" cy="130471"/>
            </a:xfrm>
          </p:grpSpPr>
          <p:cxnSp>
            <p:nvCxnSpPr>
              <p:cNvPr id="59" name="直线连接符 101"/>
              <p:cNvCxnSpPr/>
              <p:nvPr/>
            </p:nvCxnSpPr>
            <p:spPr>
              <a:xfrm>
                <a:off x="3527926" y="3187700"/>
                <a:ext cx="233948" cy="0"/>
              </a:xfrm>
              <a:prstGeom prst="line">
                <a:avLst/>
              </a:prstGeom>
              <a:ln w="22225">
                <a:solidFill>
                  <a:srgbClr val="BACD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线连接符 103"/>
              <p:cNvCxnSpPr>
                <a:endCxn id="57" idx="0"/>
              </p:cNvCxnSpPr>
              <p:nvPr/>
            </p:nvCxnSpPr>
            <p:spPr>
              <a:xfrm flipH="1">
                <a:off x="3633948" y="3187700"/>
                <a:ext cx="10952" cy="130471"/>
              </a:xfrm>
              <a:prstGeom prst="line">
                <a:avLst/>
              </a:prstGeom>
              <a:ln w="22225">
                <a:solidFill>
                  <a:srgbClr val="BACD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矩形 60"/>
            <p:cNvSpPr/>
            <p:nvPr/>
          </p:nvSpPr>
          <p:spPr>
            <a:xfrm>
              <a:off x="8062230" y="3007680"/>
              <a:ext cx="410970" cy="1672253"/>
            </a:xfrm>
            <a:prstGeom prst="rect">
              <a:avLst/>
            </a:prstGeom>
            <a:solidFill>
              <a:srgbClr val="BACD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643360" y="2643129"/>
              <a:ext cx="416225" cy="2036803"/>
            </a:xfrm>
            <a:prstGeom prst="rect">
              <a:avLst/>
            </a:prstGeom>
            <a:solidFill>
              <a:srgbClr val="D7E4B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>
              <a:off x="8737440" y="2331944"/>
              <a:ext cx="233948" cy="472469"/>
              <a:chOff x="3527926" y="3187700"/>
              <a:chExt cx="233948" cy="190500"/>
            </a:xfrm>
          </p:grpSpPr>
          <p:cxnSp>
            <p:nvCxnSpPr>
              <p:cNvPr id="74" name="直线连接符 97"/>
              <p:cNvCxnSpPr/>
              <p:nvPr/>
            </p:nvCxnSpPr>
            <p:spPr>
              <a:xfrm>
                <a:off x="3527926" y="3187700"/>
                <a:ext cx="233948" cy="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线连接符 98"/>
              <p:cNvCxnSpPr/>
              <p:nvPr/>
            </p:nvCxnSpPr>
            <p:spPr>
              <a:xfrm>
                <a:off x="3644900" y="3187700"/>
                <a:ext cx="0" cy="19050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矩形 88"/>
            <p:cNvSpPr/>
            <p:nvPr/>
          </p:nvSpPr>
          <p:spPr>
            <a:xfrm>
              <a:off x="9229745" y="2966677"/>
              <a:ext cx="416225" cy="1713255"/>
            </a:xfrm>
            <a:prstGeom prst="rect">
              <a:avLst/>
            </a:prstGeom>
            <a:solidFill>
              <a:srgbClr val="D7E4B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90" name="组合 89"/>
            <p:cNvGrpSpPr/>
            <p:nvPr/>
          </p:nvGrpSpPr>
          <p:grpSpPr>
            <a:xfrm>
              <a:off x="9320883" y="2434955"/>
              <a:ext cx="204614" cy="614038"/>
              <a:chOff x="3527926" y="3187700"/>
              <a:chExt cx="233948" cy="190500"/>
            </a:xfrm>
          </p:grpSpPr>
          <p:cxnSp>
            <p:nvCxnSpPr>
              <p:cNvPr id="91" name="直线连接符 87"/>
              <p:cNvCxnSpPr/>
              <p:nvPr/>
            </p:nvCxnSpPr>
            <p:spPr>
              <a:xfrm>
                <a:off x="3527926" y="3187700"/>
                <a:ext cx="233948" cy="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线连接符 94"/>
              <p:cNvCxnSpPr/>
              <p:nvPr/>
            </p:nvCxnSpPr>
            <p:spPr>
              <a:xfrm>
                <a:off x="3644900" y="3187700"/>
                <a:ext cx="0" cy="190500"/>
              </a:xfrm>
              <a:prstGeom prst="line">
                <a:avLst/>
              </a:prstGeom>
              <a:ln w="22225">
                <a:solidFill>
                  <a:srgbClr val="D7E4B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3" name="圆角矩形 92"/>
          <p:cNvSpPr/>
          <p:nvPr/>
        </p:nvSpPr>
        <p:spPr>
          <a:xfrm>
            <a:off x="5798579" y="1758511"/>
            <a:ext cx="324828" cy="220504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4" name="文本框 93"/>
          <p:cNvSpPr txBox="1"/>
          <p:nvPr/>
        </p:nvSpPr>
        <p:spPr>
          <a:xfrm rot="16200000">
            <a:off x="4895932" y="2654918"/>
            <a:ext cx="211944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Immunoglobulin level </a:t>
            </a:r>
            <a:endParaRPr kumimoji="1" lang="en-US" altLang="zh-CN" sz="105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l-GR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μ</a:t>
            </a:r>
            <a:r>
              <a:rPr kumimoji="1" lang="en-US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g/mL</a:t>
            </a:r>
            <a:endParaRPr kumimoji="1" lang="zh-CN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7" name="圆角矩形 96"/>
          <p:cNvSpPr/>
          <p:nvPr/>
        </p:nvSpPr>
        <p:spPr>
          <a:xfrm>
            <a:off x="8143440" y="1758511"/>
            <a:ext cx="298892" cy="22427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 rot="16200000">
            <a:off x="7474689" y="2764814"/>
            <a:ext cx="164907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Ferric benzoate blue-white level </a:t>
            </a:r>
            <a:r>
              <a:rPr kumimoji="1" lang="zh-CN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el-GR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μ</a:t>
            </a:r>
            <a:r>
              <a:rPr kumimoji="1" lang="en-US" altLang="zh-CN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g/mL)</a:t>
            </a:r>
            <a:endParaRPr kumimoji="1" lang="zh-CN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762240" cy="706755"/>
            <a:chOff x="400" y="1020"/>
            <a:chExt cx="12224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89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71755" algn="l" defTabSz="914400" rtl="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Blood Pressure Homeostasis Support</a:t>
              </a:r>
              <a:endParaRPr lang="en-US" altLang="zh-CN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marL="0" marR="0" lvl="0" indent="71755" algn="l" defTabSz="914400" rtl="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56032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00710" y="505285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00710" y="458152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3224530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61673"/>
            <a:ext cx="5671185" cy="1290320"/>
          </a:xfrm>
          <a:prstGeom prst="rect">
            <a:avLst/>
          </a:prstGeom>
        </p:spPr>
        <p:txBody>
          <a:bodyPr wrap="none" rtlCol="0">
            <a:spAutoFit/>
          </a:bodyPr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Bifidobacterium breve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BBr60;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Lacticaseibacillus rhamnosus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LRa05;</a:t>
            </a:r>
            <a:endParaRPr lang="en-US" altLang="zh-CN" sz="1200" b="1" i="1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Bifidobacterium longum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longum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BL21;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Lp90;</a:t>
            </a: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subsp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BLa36;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Lacticaseibacillus casei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LC89;</a:t>
            </a: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CCFM7902;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adolescentis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BAC30;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87464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9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7090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329184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61429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580" y="2874645"/>
            <a:ext cx="7602220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 blood lipid levels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Reduces inflammation levels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Modulates gut microbiota composition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Increases short-chain fatty acid (SCFA) levels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2"/>
            </p:custDataLst>
          </p:nvPr>
        </p:nvGraphicFramePr>
        <p:xfrm>
          <a:off x="703580" y="5502910"/>
          <a:ext cx="5856605" cy="1200785"/>
        </p:xfrm>
        <a:graphic>
          <a:graphicData uri="http://schemas.openxmlformats.org/drawingml/2006/table">
            <a:tbl>
              <a:tblPr/>
              <a:tblGrid>
                <a:gridCol w="2708910"/>
                <a:gridCol w="3147695"/>
              </a:tblGrid>
              <a:tr h="36576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ChiCTR2300073308, NCT06901791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BL21+BBr60+Lp90+BLa36+LC89+CCFM7902+BAC30: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NCT06873412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7025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NCT06629441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8037919" y="1300057"/>
            <a:ext cx="3649017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Edible Mushroom Concentrate Powder (Agaricus bisporus)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431405" cy="706755"/>
            <a:chOff x="400" y="1020"/>
            <a:chExt cx="11703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768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Blood Pressure Homeostasis Support</a:t>
              </a:r>
              <a:endParaRPr lang="en-US" altLang="zh-CN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88940" y="5235575"/>
            <a:ext cx="6379845" cy="737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After 6 weeks of probiotic treatment,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HDL-C was significantly increased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 and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FBG was significantly decreased 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compared with placebo.</a:t>
            </a: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4811765" y="2104833"/>
            <a:ext cx="7642997" cy="3254124"/>
            <a:chOff x="4795640" y="2662720"/>
            <a:chExt cx="7642997" cy="3254124"/>
          </a:xfrm>
        </p:grpSpPr>
        <p:pic>
          <p:nvPicPr>
            <p:cNvPr id="9" name="图片 8" descr="图表&#10;&#10;描述已自动生成"/>
            <p:cNvPicPr>
              <a:picLocks noChangeAspect="1"/>
            </p:cNvPicPr>
            <p:nvPr/>
          </p:nvPicPr>
          <p:blipFill rotWithShape="1">
            <a:blip r:embed="rId1" cstate="email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b="24401"/>
            <a:stretch>
              <a:fillRect/>
            </a:stretch>
          </p:blipFill>
          <p:spPr>
            <a:xfrm>
              <a:off x="4795640" y="2662720"/>
              <a:ext cx="2697411" cy="2916329"/>
            </a:xfrm>
            <a:prstGeom prst="rect">
              <a:avLst/>
            </a:prstGeom>
          </p:spPr>
        </p:pic>
        <p:pic>
          <p:nvPicPr>
            <p:cNvPr id="10" name="图片 9" descr="图表&#10;&#10;描述已自动生成"/>
            <p:cNvPicPr>
              <a:picLocks noChangeAspect="1"/>
            </p:cNvPicPr>
            <p:nvPr/>
          </p:nvPicPr>
          <p:blipFill rotWithShape="1">
            <a:blip r:embed="rId2" cstate="email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-5086" b="20804"/>
            <a:stretch>
              <a:fillRect/>
            </a:stretch>
          </p:blipFill>
          <p:spPr>
            <a:xfrm>
              <a:off x="9505996" y="2662720"/>
              <a:ext cx="2932641" cy="3017185"/>
            </a:xfrm>
            <a:prstGeom prst="rect">
              <a:avLst/>
            </a:prstGeom>
          </p:spPr>
        </p:pic>
        <p:pic>
          <p:nvPicPr>
            <p:cNvPr id="11" name="图片 10" descr="图表&#10;&#10;描述已自动生成"/>
            <p:cNvPicPr>
              <a:picLocks noChangeAspect="1"/>
            </p:cNvPicPr>
            <p:nvPr/>
          </p:nvPicPr>
          <p:blipFill rotWithShape="1">
            <a:blip r:embed="rId3" cstate="email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b="19675"/>
            <a:stretch>
              <a:fillRect/>
            </a:stretch>
          </p:blipFill>
          <p:spPr>
            <a:xfrm>
              <a:off x="7214249" y="2717959"/>
              <a:ext cx="2537060" cy="3198885"/>
            </a:xfrm>
            <a:prstGeom prst="rect">
              <a:avLst/>
            </a:prstGeom>
          </p:spPr>
        </p:pic>
        <p:sp>
          <p:nvSpPr>
            <p:cNvPr id="15" name="圆角矩形 14"/>
            <p:cNvSpPr/>
            <p:nvPr/>
          </p:nvSpPr>
          <p:spPr>
            <a:xfrm rot="5400000">
              <a:off x="8549278" y="2165808"/>
              <a:ext cx="349654" cy="65025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341138" y="5286597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6282826" y="5286597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03252" y="5229395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8544940" y="5229395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0187214" y="5191696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Placebo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1128902" y="5191696"/>
              <a:ext cx="1063098" cy="298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Probiotic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圆角矩形 13"/>
          <p:cNvSpPr/>
          <p:nvPr/>
        </p:nvSpPr>
        <p:spPr>
          <a:xfrm>
            <a:off x="732124" y="1489052"/>
            <a:ext cx="3816350" cy="468533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910497" y="2037927"/>
            <a:ext cx="3637977" cy="46596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Improved blood lipid profiles and supported blood pressure homeostasis, contributing to overall cardiometabolic health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Promoted glucose regulation, lowered fasting blood glucose, HbA1c and insulin levels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Reduced systemic inflammation and regulated immune factor levels, maintaining a balanced immune and inflammatory state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Gut microbiota composition was modulated and short-chain fatty acid (SCFA) production increased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200737" y="1639035"/>
            <a:ext cx="2879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0" name="组合 19"/>
          <p:cNvGrpSpPr/>
          <p:nvPr>
            <p:custDataLst>
              <p:tags r:id="rId4"/>
            </p:custDataLst>
          </p:nvPr>
        </p:nvGrpSpPr>
        <p:grpSpPr>
          <a:xfrm>
            <a:off x="5478172" y="1652356"/>
            <a:ext cx="938335" cy="508256"/>
            <a:chOff x="6928" y="1490"/>
            <a:chExt cx="1737" cy="809"/>
          </a:xfrm>
        </p:grpSpPr>
        <p:sp>
          <p:nvSpPr>
            <p:cNvPr id="32" name="文本框 31"/>
            <p:cNvSpPr txBox="1"/>
            <p:nvPr>
              <p:custDataLst>
                <p:tags r:id="rId5"/>
              </p:custDataLst>
            </p:nvPr>
          </p:nvSpPr>
          <p:spPr>
            <a:xfrm>
              <a:off x="6928" y="1490"/>
              <a:ext cx="1737" cy="6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  <a:p>
              <a:pPr algn="ctr"/>
              <a:r>
                <a:rPr 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6 </a:t>
              </a:r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weeks</a:t>
              </a:r>
              <a:endPara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22" name="圆角矩形 21"/>
            <p:cNvSpPr/>
            <p:nvPr>
              <p:custDataLst>
                <p:tags r:id="rId6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>
            <p:custDataLst>
              <p:tags r:id="rId7"/>
            </p:custDataLst>
          </p:nvPr>
        </p:nvGrpSpPr>
        <p:grpSpPr>
          <a:xfrm>
            <a:off x="7771157" y="1652356"/>
            <a:ext cx="938335" cy="508256"/>
            <a:chOff x="6928" y="1490"/>
            <a:chExt cx="1737" cy="809"/>
          </a:xfrm>
        </p:grpSpPr>
        <p:sp>
          <p:nvSpPr>
            <p:cNvPr id="24" name="文本框 23"/>
            <p:cNvSpPr txBox="1"/>
            <p:nvPr>
              <p:custDataLst>
                <p:tags r:id="rId8"/>
              </p:custDataLst>
            </p:nvPr>
          </p:nvSpPr>
          <p:spPr>
            <a:xfrm>
              <a:off x="6928" y="1490"/>
              <a:ext cx="1737" cy="6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  <a:p>
              <a:pPr algn="ctr"/>
              <a:r>
                <a:rPr 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6 </a:t>
              </a:r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weeks</a:t>
              </a:r>
              <a:endPara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25" name="圆角矩形 24"/>
            <p:cNvSpPr/>
            <p:nvPr>
              <p:custDataLst>
                <p:tags r:id="rId9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>
            <p:custDataLst>
              <p:tags r:id="rId10"/>
            </p:custDataLst>
          </p:nvPr>
        </p:nvGrpSpPr>
        <p:grpSpPr>
          <a:xfrm>
            <a:off x="10249562" y="1639021"/>
            <a:ext cx="938335" cy="508256"/>
            <a:chOff x="6928" y="1490"/>
            <a:chExt cx="1737" cy="809"/>
          </a:xfrm>
        </p:grpSpPr>
        <p:sp>
          <p:nvSpPr>
            <p:cNvPr id="29" name="文本框 28"/>
            <p:cNvSpPr txBox="1"/>
            <p:nvPr>
              <p:custDataLst>
                <p:tags r:id="rId11"/>
              </p:custDataLst>
            </p:nvPr>
          </p:nvSpPr>
          <p:spPr>
            <a:xfrm>
              <a:off x="6928" y="1490"/>
              <a:ext cx="1737" cy="6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  <a:p>
              <a:pPr algn="ctr"/>
              <a:r>
                <a:rPr 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12 </a:t>
              </a:r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weeks</a:t>
              </a:r>
              <a:endPara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30" name="圆角矩形 29"/>
            <p:cNvSpPr/>
            <p:nvPr>
              <p:custDataLst>
                <p:tags r:id="rId12"/>
              </p:custDataLst>
            </p:nvPr>
          </p:nvSpPr>
          <p:spPr>
            <a:xfrm>
              <a:off x="6928" y="1828"/>
              <a:ext cx="1737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1640185" cy="706755"/>
            <a:chOff x="400" y="1020"/>
            <a:chExt cx="18331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6396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71755" algn="l" defTabSz="914400" rtl="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Integrated Management of Hypertension, Hyperglycemia, and Hyperlipidemia</a:t>
              </a:r>
              <a:endParaRPr kumimoji="1" lang="en-US" altLang="zh-CN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241550"/>
            <a:ext cx="11179810" cy="2175566"/>
          </a:xfrm>
          <a:prstGeom prst="roundRect">
            <a:avLst>
              <a:gd name="adj" fmla="val 6306"/>
            </a:avLst>
          </a:prstGeom>
          <a:solidFill>
            <a:srgbClr val="E1E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543599" y="5017644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543599" y="4546952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905760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234423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23442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99" y="1124586"/>
            <a:ext cx="6369050" cy="1116965"/>
          </a:xfrm>
          <a:prstGeom prst="rect">
            <a:avLst/>
          </a:prstGeom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Bifidobacterium breve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BBr60;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accent6">
                    <a:lumMod val="50000"/>
                  </a:schemeClr>
                </a:solidFill>
              </a:rPr>
              <a:t>Lacticaseibacillus rhamnosus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zh-CN" sz="1200" b="1">
                <a:solidFill>
                  <a:schemeClr val="accent6">
                    <a:lumMod val="50000"/>
                  </a:schemeClr>
                </a:solidFill>
              </a:rPr>
              <a:t>LRa05;</a:t>
            </a:r>
            <a:endParaRPr lang="en-US" altLang="zh-CN" sz="1200" b="1">
              <a:solidFill>
                <a:schemeClr val="accent6">
                  <a:lumMod val="50000"/>
                </a:schemeClr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i="1">
                <a:solidFill>
                  <a:srgbClr val="234423"/>
                </a:solidFill>
              </a:rPr>
              <a:t>Bifidobacterium longum</a:t>
            </a:r>
            <a:r>
              <a:rPr lang="en-US" altLang="zh-CN" sz="1200">
                <a:solidFill>
                  <a:srgbClr val="234423"/>
                </a:solidFill>
              </a:rPr>
              <a:t> subsp. </a:t>
            </a:r>
            <a:r>
              <a:rPr lang="en-US" altLang="zh-CN" sz="1200" i="1">
                <a:solidFill>
                  <a:srgbClr val="234423"/>
                </a:solidFill>
              </a:rPr>
              <a:t>longum </a:t>
            </a:r>
            <a:r>
              <a:rPr lang="en-US" altLang="zh-CN" sz="1200" b="1">
                <a:solidFill>
                  <a:srgbClr val="234423"/>
                </a:solidFill>
              </a:rPr>
              <a:t>BL21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BLa80;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Limosilactobacillus reuteri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LR08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55587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39026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97307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31838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03580" y="2646045"/>
            <a:ext cx="6462966" cy="92202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Modulates lipid metabolism to support blood lipid control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Improves gastrointestinal health 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to enhance metabolic regulation.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Balances immune factors to reduce metabolic inflammation and improve metabolic resilience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Regulates gut microbiota composition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indent="0" algn="l" defTabSz="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None/>
            </a:pP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646695" y="5426514"/>
          <a:ext cx="6010275" cy="1240916"/>
        </p:xfrm>
        <a:graphic>
          <a:graphicData uri="http://schemas.openxmlformats.org/drawingml/2006/table">
            <a:tbl>
              <a:tblPr/>
              <a:tblGrid>
                <a:gridCol w="3264535"/>
                <a:gridCol w="2745740"/>
              </a:tblGrid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ChiCTR2300073412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LRa05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ChiCTR2300073308, NCT06901791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651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NCT06305650, NCT06196892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ChiCTR2300073299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865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NCT06307821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6700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zh-CN" altLang="en-US" sz="900" b="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7166610" y="1200150"/>
            <a:ext cx="4714240" cy="5810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Turmeric Powder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</a:rPr>
              <a:t>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Vitamin D3</a:t>
            </a:r>
            <a:endParaRPr lang="en-US" altLang="en-US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1520805" cy="398780"/>
            <a:chOff x="400" y="1020"/>
            <a:chExt cx="1814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6208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Integrated Management of Hypertension, Hyperglycemia, and Hyperlipidemia</a:t>
              </a:r>
              <a:endParaRPr kumimoji="1" lang="en-US" altLang="zh-CN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655154" y="5089321"/>
            <a:ext cx="5576890" cy="7372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Compared with placebo, probiotic intervention </a:t>
            </a:r>
            <a:r>
              <a:rPr kumimoji="1" lang="en-US" altLang="zh-CN" sz="14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  <a:sym typeface="+mn-ea"/>
              </a:rPr>
              <a:t>significantly reduced participants’ uric acid levels</a:t>
            </a:r>
            <a:r>
              <a:rPr kumimoji="1" lang="en-US" altLang="zh-CN" sz="140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. In addition, the intervention markedly </a:t>
            </a:r>
            <a:r>
              <a:rPr kumimoji="1" lang="en-US" altLang="zh-CN" sz="14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  <a:sym typeface="+mn-ea"/>
              </a:rPr>
              <a:t>increased high-density lipoprotein (HDL) levels. 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4500052" y="1923790"/>
            <a:ext cx="2611585" cy="285895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831623" y="1989316"/>
            <a:ext cx="3056798" cy="2727899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9602341" y="1906248"/>
            <a:ext cx="2748210" cy="2858953"/>
          </a:xfrm>
          <a:prstGeom prst="rect">
            <a:avLst/>
          </a:prstGeom>
        </p:spPr>
      </p:pic>
      <p:sp>
        <p:nvSpPr>
          <p:cNvPr id="28" name="圆角矩形 27"/>
          <p:cNvSpPr/>
          <p:nvPr/>
        </p:nvSpPr>
        <p:spPr>
          <a:xfrm rot="5400000">
            <a:off x="5672548" y="3905780"/>
            <a:ext cx="378208" cy="173486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9" name="圆角矩形 28"/>
          <p:cNvSpPr/>
          <p:nvPr/>
        </p:nvSpPr>
        <p:spPr>
          <a:xfrm rot="5400000">
            <a:off x="8277936" y="3567447"/>
            <a:ext cx="409429" cy="23745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" name="圆角矩形 29"/>
          <p:cNvSpPr/>
          <p:nvPr/>
        </p:nvSpPr>
        <p:spPr>
          <a:xfrm rot="5400000">
            <a:off x="10773007" y="3680896"/>
            <a:ext cx="462090" cy="21477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842109" y="4579639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Placebo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783797" y="4579639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Probiotic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0168994" y="4522298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Placebo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1073766" y="4522298"/>
            <a:ext cx="1063098" cy="298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Probiotic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647205" y="4542875"/>
            <a:ext cx="91991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Placebo_Post</a:t>
            </a:r>
            <a:endParaRPr kumimoji="1" lang="zh-CN" altLang="en-US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088893" y="4542923"/>
            <a:ext cx="91991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Placebo_Pre</a:t>
            </a:r>
            <a:endParaRPr kumimoji="1" lang="zh-CN" altLang="en-US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213858" y="4541429"/>
            <a:ext cx="91991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Probio_Pre</a:t>
            </a:r>
            <a:endParaRPr kumimoji="1" lang="zh-CN" altLang="en-US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746570" y="4541429"/>
            <a:ext cx="91991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Probio _Post</a:t>
            </a:r>
            <a:endParaRPr kumimoji="1" lang="zh-CN" altLang="en-US" sz="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6895496" y="2770560"/>
            <a:ext cx="126177" cy="102332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2" name="文本框 41"/>
          <p:cNvSpPr txBox="1"/>
          <p:nvPr/>
        </p:nvSpPr>
        <p:spPr>
          <a:xfrm rot="16200000">
            <a:off x="5511618" y="3173115"/>
            <a:ext cx="2894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Uric Acid (</a:t>
            </a:r>
            <a:r>
              <a:rPr kumimoji="1" lang="en-US" altLang="zh-CN" sz="1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μmol</a:t>
            </a: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/L, Male)</a:t>
            </a:r>
            <a:endParaRPr kumimoji="1" lang="zh-CN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9666481" y="2547811"/>
            <a:ext cx="221939" cy="148686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8" name="文本框 47"/>
          <p:cNvSpPr txBox="1"/>
          <p:nvPr/>
        </p:nvSpPr>
        <p:spPr>
          <a:xfrm rot="16200000">
            <a:off x="8410484" y="3188405"/>
            <a:ext cx="28942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HDL (</a:t>
            </a:r>
            <a:r>
              <a:rPr kumimoji="1" lang="en-US" altLang="zh-CN" sz="1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μmol</a:t>
            </a: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/L)</a:t>
            </a:r>
            <a:endParaRPr kumimoji="1" lang="en-US" altLang="zh-CN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709295" y="1644650"/>
            <a:ext cx="3277870" cy="470408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50265" y="2115820"/>
            <a:ext cx="3138170" cy="3505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3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Regulated lipid metabolism and supported blood lipid homeostasis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3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Improved gastrointestinal health and optimized digestion and nutrient absorption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3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Modulated gut microbiota composition, contributing to integrated management of cardiometabolic risk factors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3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Balanced immune factor levels, enhancing metabolic resilience</a:t>
            </a:r>
            <a:endParaRPr kumimoji="1"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18515" y="1747520"/>
            <a:ext cx="2879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4532845" y="2917335"/>
            <a:ext cx="181870" cy="102332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文本框 10"/>
          <p:cNvSpPr txBox="1"/>
          <p:nvPr/>
        </p:nvSpPr>
        <p:spPr>
          <a:xfrm rot="16200000">
            <a:off x="3659146" y="3230155"/>
            <a:ext cx="19270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Uric acid</a:t>
            </a:r>
            <a:r>
              <a:rPr kumimoji="1" lang="zh-CN" alt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en-US" altLang="zh-CN" sz="1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μmol</a:t>
            </a:r>
            <a:r>
              <a:rPr kumimoji="1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/L)</a:t>
            </a:r>
            <a:endParaRPr kumimoji="1" lang="zh-CN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1894820" cy="398780"/>
            <a:chOff x="400" y="1020"/>
            <a:chExt cx="18732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679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Constipation and Bowel Movement Difficulty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506029" y="1082438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1200" i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 </a:t>
            </a:r>
            <a:r>
              <a:rPr kumimoji="1" lang="en-US" altLang="zh-CN" sz="12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subsp.</a:t>
            </a:r>
            <a:r>
              <a:rPr kumimoji="1" lang="en-US" altLang="zh-CN" sz="1200" i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lactis</a:t>
            </a:r>
            <a:r>
              <a:rPr kumimoji="1" lang="en-US" altLang="zh-CN" sz="1200" b="1" i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kumimoji="1" lang="en-US" altLang="zh-CN" sz="12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BLa8</a:t>
            </a:r>
            <a:r>
              <a:rPr kumimoji="1" lang="en-US" altLang="zh-CN" sz="12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0;</a:t>
            </a:r>
            <a:r>
              <a:rPr kumimoji="1" lang="en-US" altLang="zh-CN" sz="12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kumimoji="1" lang="en-US" altLang="zh-CN" sz="1200" i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kumimoji="1" lang="en-US" altLang="zh-CN" sz="12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LRa05;</a:t>
            </a:r>
            <a:endParaRPr kumimoji="1" lang="en-US" altLang="zh-CN" sz="12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Lactobacillus acidophilus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LA85;</a:t>
            </a:r>
            <a:r>
              <a:rPr kumimoji="1" lang="en-US" altLang="zh-CN" sz="1200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Bifidobacterium longum</a:t>
            </a:r>
            <a:r>
              <a:rPr kumimoji="1" lang="en-US" altLang="zh-CN" sz="1200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subsp</a:t>
            </a: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 longum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BL21;</a:t>
            </a:r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breve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BBr60;</a:t>
            </a: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Bifidobacterium adolescentis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BAC30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kumimoji="1" lang="en-US" altLang="zh-CN" sz="1200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subsp.</a:t>
            </a: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infantis 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BI4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5; </a:t>
            </a:r>
            <a:r>
              <a:rPr kumimoji="1" lang="en-US" altLang="zh-CN" sz="1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 </a:t>
            </a:r>
            <a:r>
              <a:rPr kumimoji="1"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20000"/>
              </a:lnSpc>
            </a:pPr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1" y="2431449"/>
            <a:ext cx="7321550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Promotes intestinal motility and increases bowel movement frequency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Alleviates constipation symptoms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Elevates levels of neurotransmitters and hormones associated with gastrointestinal motility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8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1" y="2175298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578090" y="1318895"/>
            <a:ext cx="4107815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Fructo-oligosaccharides; Resistant Dextrin;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617855" y="5132070"/>
          <a:ext cx="6816090" cy="1198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</a:t>
                      </a:r>
                      <a:r>
                        <a:rPr lang="en-US" altLang="zh-CN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NCT05980988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 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NCT04798417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BLa80+BL21+BBr</a:t>
                      </a:r>
                      <a:r>
                        <a:rPr lang="en-US" altLang="zh-CN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60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+BAC30+BI45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NCT06847919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</a:t>
                      </a: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Ra05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NCT06103240</a:t>
                      </a:r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ChiCTR2300072220</a:t>
                      </a:r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ChiCTR2100053700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ChiCTR2200065493</a:t>
                      </a:r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NCT06637397</a:t>
                      </a:r>
                      <a:endParaRPr lang="en-US" sz="9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9273540" cy="398780"/>
            <a:chOff x="400" y="1020"/>
            <a:chExt cx="14604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2669" cy="611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Regulation of Glucose Metabolism During Pregnancy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60" y="1074420"/>
            <a:ext cx="6145530" cy="1018540"/>
          </a:xfrm>
          <a:prstGeom prst="rect">
            <a:avLst/>
          </a:prstGeom>
        </p:spPr>
        <p:txBody>
          <a:bodyPr wrap="square" rtlCol="0">
            <a:noAutofit/>
          </a:bodyPr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9E1C51"/>
                </a:solidFill>
              </a:rPr>
              <a:t>LRa05;</a:t>
            </a:r>
            <a:r>
              <a:rPr lang="en-US" altLang="zh-CN" sz="1200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rgbClr val="9E1C51"/>
                </a:solidFill>
              </a:rPr>
              <a:t>Lactobacillus crispatus </a:t>
            </a:r>
            <a:r>
              <a:rPr lang="en-US" altLang="zh-CN" sz="1200" b="1">
                <a:solidFill>
                  <a:srgbClr val="9E1C51"/>
                </a:solidFill>
              </a:rPr>
              <a:t>LCr86;</a:t>
            </a:r>
            <a:endParaRPr lang="en-US" altLang="zh-CN" sz="1200" b="1">
              <a:solidFill>
                <a:srgbClr val="9E1C51"/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9E1C51"/>
                </a:solidFill>
              </a:rPr>
              <a:t>LR08;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BLa8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0;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longum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longum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21;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BBr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60;</a:t>
            </a:r>
            <a:endParaRPr lang="en-US" altLang="zh-CN" sz="1200" b="1" i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1364" y="229241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026" y="2585401"/>
            <a:ext cx="7202805" cy="1060450"/>
          </a:xfrm>
          <a:prstGeom prst="rect">
            <a:avLst/>
          </a:prstGeom>
        </p:spPr>
        <p:txBody>
          <a:bodyPr wrap="none" rtlCol="0">
            <a:spAutoFit/>
          </a:bodyPr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reduce fasting blood glucose and improves glycemic homeostasis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Enriches beneficial sugar-metabolizing bacteria, such as </a:t>
            </a:r>
            <a:r>
              <a:rPr kumimoji="1" lang="en-US" altLang="zh-CN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bifidobacteria</a:t>
            </a:r>
            <a:endParaRPr kumimoji="1" lang="en-US" altLang="zh-CN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Inhibits the proliferation of metabolically harmful bacteria</a:t>
            </a:r>
            <a:endParaRPr kumimoji="1" lang="en-US" altLang="zh-CN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7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479751" y="1301326"/>
            <a:ext cx="4405535" cy="77571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Vitamin D3; Vitamin K2; Ferrous Fumarate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/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/>
          </a:p>
        </p:txBody>
      </p:sp>
      <p:graphicFrame>
        <p:nvGraphicFramePr>
          <p:cNvPr id="8" name="表格 7"/>
          <p:cNvGraphicFramePr/>
          <p:nvPr/>
        </p:nvGraphicFramePr>
        <p:xfrm>
          <a:off x="617898" y="5137667"/>
          <a:ext cx="5473700" cy="1146471"/>
        </p:xfrm>
        <a:graphic>
          <a:graphicData uri="http://schemas.openxmlformats.org/drawingml/2006/table">
            <a:tbl>
              <a:tblPr/>
              <a:tblGrid>
                <a:gridCol w="1766570"/>
                <a:gridCol w="1814830"/>
                <a:gridCol w="1892300"/>
              </a:tblGrid>
              <a:tr h="424404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sz="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NCT06901791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LCr86</a:t>
                      </a:r>
                      <a:r>
                        <a:rPr lang="en-US" sz="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NCT06830122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LRa05+LR08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NCT07013409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4623">
                <a:tc>
                  <a:txBody>
                    <a:bodyPr/>
                    <a:p>
                      <a:pPr lvl="0" indent="0" algn="l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ChiCTR2300073412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lvl="0" indent="0" algn="l">
                        <a:buNone/>
                      </a:pPr>
                      <a:r>
                        <a:rPr kumimoji="1" lang="en-US" alt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BL21</a:t>
                      </a:r>
                      <a:r>
                        <a:rPr kumimoji="1" lang="en-US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ChiCTR2300073299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BBr60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NCT06305650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444">
                <a:tc>
                  <a:txBody>
                    <a:bodyPr/>
                    <a:p>
                      <a:pPr lvl="0" indent="0" algn="l"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NCT06629441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lvl="0" algn="l">
                        <a:buChar char="•"/>
                      </a:pP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3136245" cy="398780"/>
            <a:chOff x="400" y="1020"/>
            <a:chExt cx="20687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875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Constipation and Bowel Movement Difficulty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259117" y="1272529"/>
            <a:ext cx="2618036" cy="4662249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73710" y="1409065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b="1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r>
              <a:rPr kumimoji="1" lang="en-US" altLang="zh-CN" b="1" noProof="0" dirty="0">
                <a:ln>
                  <a:noFill/>
                </a:ln>
                <a:solidFill>
                  <a:srgbClr val="AF3014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 </a:t>
            </a:r>
            <a:endParaRPr kumimoji="1" lang="en-US" altLang="zh-CN" b="1" noProof="0" dirty="0">
              <a:ln>
                <a:noFill/>
              </a:ln>
              <a:solidFill>
                <a:srgbClr val="AF3014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圆角矩形 7"/>
          <p:cNvSpPr/>
          <p:nvPr>
            <p:custDataLst>
              <p:tags r:id="rId1"/>
            </p:custDataLst>
          </p:nvPr>
        </p:nvSpPr>
        <p:spPr>
          <a:xfrm>
            <a:off x="3194653" y="1039528"/>
            <a:ext cx="4128135" cy="485075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3" name="圆角矩形 12"/>
          <p:cNvSpPr/>
          <p:nvPr>
            <p:custDataLst>
              <p:tags r:id="rId2"/>
            </p:custDataLst>
          </p:nvPr>
        </p:nvSpPr>
        <p:spPr>
          <a:xfrm>
            <a:off x="7567930" y="1039495"/>
            <a:ext cx="4297680" cy="482916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7913" y="2216420"/>
            <a:ext cx="4548010" cy="2548349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7642212" y="4947793"/>
            <a:ext cx="4253023" cy="82994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R="0" lvl="0" indent="0" algn="l" defTabSz="9144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robiotic intervention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increased the spontaneous bowel movement score (by 0.87 points)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and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reduced the constipation symptom assessment score (by 3.29 points)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 constipated patients. 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535800" y="4989101"/>
            <a:ext cx="3556362" cy="8102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 constipated patients, </a:t>
            </a:r>
            <a:r>
              <a:rPr lang="en-US" altLang="zh-CN" sz="12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 increase of 50.8%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 the neurotransmitter serotonin and a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48.6% rise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 the hormone motilin.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993798" y="1494151"/>
            <a:ext cx="3445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Increase bowel movement frequency and improves constipation symptoms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535800" y="1515774"/>
            <a:ext cx="3445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 intestinal peristalsis and alleviates difficulty in defecation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5440" y="2288633"/>
            <a:ext cx="4269740" cy="2438400"/>
          </a:xfrm>
          <a:prstGeom prst="rect">
            <a:avLst/>
          </a:prstGeom>
        </p:spPr>
      </p:pic>
      <p:grpSp>
        <p:nvGrpSpPr>
          <p:cNvPr id="17" name="组合 16"/>
          <p:cNvGrpSpPr/>
          <p:nvPr>
            <p:custDataLst>
              <p:tags r:id="rId5"/>
            </p:custDataLst>
          </p:nvPr>
        </p:nvGrpSpPr>
        <p:grpSpPr>
          <a:xfrm>
            <a:off x="3107023" y="1039528"/>
            <a:ext cx="1108075" cy="368300"/>
            <a:chOff x="6731" y="1477"/>
            <a:chExt cx="1745" cy="580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6731" y="1477"/>
              <a:ext cx="1745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weeks</a:t>
              </a:r>
              <a:endPara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18" name="圆角矩形 17"/>
            <p:cNvSpPr/>
            <p:nvPr>
              <p:custDataLst>
                <p:tags r:id="rId7"/>
              </p:custDataLst>
            </p:nvPr>
          </p:nvSpPr>
          <p:spPr>
            <a:xfrm>
              <a:off x="6869" y="1511"/>
              <a:ext cx="1479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19" name="图片 18" descr="向上箭头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5640000" flipH="1">
            <a:off x="8709292" y="3091240"/>
            <a:ext cx="328930" cy="32893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8475612" y="2906455"/>
            <a:ext cx="6915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solidFill>
                  <a:srgbClr val="C00000"/>
                </a:solidFill>
              </a:rPr>
              <a:t>0.87</a:t>
            </a:r>
            <a:endParaRPr lang="en-US" altLang="zh-CN" sz="1200" b="1">
              <a:solidFill>
                <a:srgbClr val="C00000"/>
              </a:solidFill>
            </a:endParaRPr>
          </a:p>
        </p:txBody>
      </p:sp>
      <p:pic>
        <p:nvPicPr>
          <p:cNvPr id="23" name="图片 22" descr="向上箭头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020000" flipH="1">
            <a:off x="10912107" y="3004880"/>
            <a:ext cx="328930" cy="32893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0975607" y="2762945"/>
            <a:ext cx="6915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solidFill>
                  <a:srgbClr val="C00000"/>
                </a:solidFill>
              </a:rPr>
              <a:t>3.29</a:t>
            </a:r>
            <a:endParaRPr lang="en-US" altLang="zh-CN" sz="1200" b="1">
              <a:solidFill>
                <a:srgbClr val="C00000"/>
              </a:solidFill>
            </a:endParaRPr>
          </a:p>
        </p:txBody>
      </p:sp>
      <p:pic>
        <p:nvPicPr>
          <p:cNvPr id="25" name="图片 24" descr="向上箭头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5640000" flipH="1">
            <a:off x="4204290" y="3090638"/>
            <a:ext cx="328930" cy="328930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3970610" y="2905853"/>
            <a:ext cx="6915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solidFill>
                  <a:srgbClr val="C00000"/>
                </a:solidFill>
              </a:rPr>
              <a:t>50.8%</a:t>
            </a:r>
            <a:endParaRPr lang="en-US" altLang="zh-CN" sz="1200" b="1">
              <a:solidFill>
                <a:srgbClr val="C00000"/>
              </a:solidFill>
            </a:endParaRPr>
          </a:p>
        </p:txBody>
      </p:sp>
      <p:pic>
        <p:nvPicPr>
          <p:cNvPr id="30" name="图片 29" descr="向上箭头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5640000" flipH="1">
            <a:off x="6195650" y="2989038"/>
            <a:ext cx="328930" cy="32893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5961970" y="2804253"/>
            <a:ext cx="6915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solidFill>
                  <a:srgbClr val="C00000"/>
                </a:solidFill>
              </a:rPr>
              <a:t>48.6%</a:t>
            </a:r>
            <a:endParaRPr lang="en-US" altLang="zh-CN" sz="1200" b="1">
              <a:solidFill>
                <a:srgbClr val="C0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59080" y="1778635"/>
            <a:ext cx="2545473" cy="369766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ignificantly increased Bristol Stool Scale scores and bowel movement frequency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mproves constipation-related symptoms such as dry/hard stools, bloating, and abdominal pain.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levated levels of neurotransmitters and hormones associated with gastrointestinal motility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07534" y="5868650"/>
            <a:ext cx="2810748" cy="783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DOI: </a:t>
            </a:r>
            <a:r>
              <a:rPr kumimoji="0" lang="en-US" sz="900" b="1" i="0" u="sng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10"/>
              </a:rPr>
              <a:t>10.1163/18762891-bja00038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DOI: </a:t>
            </a: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11"/>
              </a:rPr>
              <a:t>10.3389/fnut.2024.1395083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hlinkClick r:id="rId11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  <a:hlinkClick r:id="rId12"/>
              </a:rPr>
              <a:t>10.1007/s00394-025-03586-0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  <a:hlinkClick r:id="rId13"/>
              </a:rPr>
              <a:t>10.3390/foods14040654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Diarrhea Symptom Relief</a:t>
            </a:r>
            <a:endParaRPr lang="en-US" altLang="zh-CN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1894820" cy="398780"/>
            <a:chOff x="400" y="1020"/>
            <a:chExt cx="18732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679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Diarrhea Symptom Relief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446193" y="1185333"/>
            <a:ext cx="7398385" cy="6741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 </a:t>
            </a:r>
            <a:r>
              <a:rPr lang="en-US" altLang="zh-CN" sz="120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lactis </a:t>
            </a:r>
            <a:r>
              <a:rPr lang="en-US" altLang="zh-CN" sz="1200" b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LRa05;</a:t>
            </a:r>
            <a:endParaRPr lang="en-US" altLang="zh-CN" sz="1200" b="1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Lactobacillus acidophilus </a:t>
            </a:r>
            <a:r>
              <a:rPr lang="en-US" altLang="zh-CN" sz="1200" b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LA85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Bifidobacterium longum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BL21;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BBr60;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0" y="257810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Significantly increases the efficacy rate of diarrhea treatment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Alleviates diarrhea symptoms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Improves stool consistency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699693" y="1178772"/>
            <a:ext cx="4107815" cy="8688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Yeast Beta-Glucan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Acacia Gum;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Resistant Dextrin;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617855" y="5132070"/>
          <a:ext cx="6816090" cy="1198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BLa80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ChiCTR2100053699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NCT05662514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LRa05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ChiCTR2100053700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LA85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NCT05974657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BL21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ChiCTR2300069881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BBr60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NCT06305650</a:t>
                      </a:r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NCT06196892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NCT06629441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3136245" cy="398780"/>
            <a:chOff x="400" y="1020"/>
            <a:chExt cx="20687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875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Diarrhea Symptom Relief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259117" y="1313180"/>
            <a:ext cx="2842223" cy="462159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71911" y="1427374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b="1" noProof="0" dirty="0">
                <a:ln>
                  <a:noFill/>
                </a:ln>
                <a:solidFill>
                  <a:srgbClr val="AF3014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 </a:t>
            </a:r>
            <a:endParaRPr kumimoji="1" lang="en-US" altLang="zh-CN" b="1" noProof="0" dirty="0">
              <a:ln>
                <a:noFill/>
              </a:ln>
              <a:solidFill>
                <a:srgbClr val="AF3014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299748" y="6016625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Diarrhea Symptom Relief</a:t>
            </a:r>
            <a:endParaRPr lang="en-US" altLang="zh-CN"/>
          </a:p>
        </p:txBody>
      </p:sp>
      <p:sp>
        <p:nvSpPr>
          <p:cNvPr id="30" name="圆角矩形 29"/>
          <p:cNvSpPr/>
          <p:nvPr>
            <p:custDataLst>
              <p:tags r:id="rId1"/>
            </p:custDataLst>
          </p:nvPr>
        </p:nvSpPr>
        <p:spPr>
          <a:xfrm>
            <a:off x="8681508" y="1313815"/>
            <a:ext cx="3176270" cy="470281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1" name="圆角矩形 30"/>
          <p:cNvSpPr/>
          <p:nvPr>
            <p:custDataLst>
              <p:tags r:id="rId2"/>
            </p:custDataLst>
          </p:nvPr>
        </p:nvSpPr>
        <p:spPr>
          <a:xfrm>
            <a:off x="3284008" y="1330960"/>
            <a:ext cx="5253355" cy="468503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35" name="组合 34"/>
          <p:cNvGrpSpPr/>
          <p:nvPr>
            <p:custDataLst>
              <p:tags r:id="rId3"/>
            </p:custDataLst>
          </p:nvPr>
        </p:nvGrpSpPr>
        <p:grpSpPr>
          <a:xfrm>
            <a:off x="3238923" y="1313180"/>
            <a:ext cx="906780" cy="368300"/>
            <a:chOff x="6836" y="1778"/>
            <a:chExt cx="1428" cy="580"/>
          </a:xfrm>
        </p:grpSpPr>
        <p:sp>
          <p:nvSpPr>
            <p:cNvPr id="36" name="文本框 35"/>
            <p:cNvSpPr txBox="1"/>
            <p:nvPr>
              <p:custDataLst>
                <p:tags r:id="rId4"/>
              </p:custDataLst>
            </p:nvPr>
          </p:nvSpPr>
          <p:spPr>
            <a:xfrm>
              <a:off x="6836" y="1778"/>
              <a:ext cx="1428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7 days</a:t>
              </a:r>
              <a:endPara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38" name="圆角矩形 37"/>
            <p:cNvSpPr/>
            <p:nvPr>
              <p:custDataLst>
                <p:tags r:id="rId5"/>
              </p:custDataLst>
            </p:nvPr>
          </p:nvSpPr>
          <p:spPr>
            <a:xfrm>
              <a:off x="6928" y="1828"/>
              <a:ext cx="1248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4036511" y="1796949"/>
            <a:ext cx="3445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increases the efficacy rate of diarrhea treatment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23998" y="4954009"/>
            <a:ext cx="4975285" cy="810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Probiotic intervention effectively improved diarrhea symptoms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, with a 34.5% increase in the significant efficacy rate, a 4.6% rise in the effective rate, and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 39.1% improvement in the overall efficacy rate.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920268" y="1681480"/>
            <a:ext cx="30333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The proportion of patients with diarrhea is significantly reduced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21863" y="4819411"/>
            <a:ext cx="3160095" cy="975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Probiotic intervention alleviates diarrhea symptoms in ADD patients.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T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he proportion of patients experiencing diarrhea is significantly reduced (17.2% vs 0%).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54543" y="2379345"/>
            <a:ext cx="2082165" cy="2544445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64698" y="2208530"/>
            <a:ext cx="2346960" cy="265239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1883" y="2183130"/>
            <a:ext cx="2640965" cy="2715260"/>
          </a:xfrm>
          <a:prstGeom prst="rect">
            <a:avLst/>
          </a:prstGeom>
        </p:spPr>
      </p:pic>
      <p:pic>
        <p:nvPicPr>
          <p:cNvPr id="48" name="图片 47" descr="向上箭头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4500000" flipH="1">
            <a:off x="7142268" y="2962910"/>
            <a:ext cx="328930" cy="328930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6913033" y="2650490"/>
            <a:ext cx="6915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solidFill>
                  <a:srgbClr val="C00000"/>
                </a:solidFill>
              </a:rPr>
              <a:t>39.1%</a:t>
            </a:r>
            <a:endParaRPr lang="en-US" altLang="zh-CN" sz="1200" b="1">
              <a:solidFill>
                <a:srgbClr val="C00000"/>
              </a:solidFill>
            </a:endParaRPr>
          </a:p>
        </p:txBody>
      </p:sp>
      <p:grpSp>
        <p:nvGrpSpPr>
          <p:cNvPr id="50" name="组合 49"/>
          <p:cNvGrpSpPr/>
          <p:nvPr>
            <p:custDataLst>
              <p:tags r:id="rId11"/>
            </p:custDataLst>
          </p:nvPr>
        </p:nvGrpSpPr>
        <p:grpSpPr>
          <a:xfrm>
            <a:off x="8582448" y="1330960"/>
            <a:ext cx="1108075" cy="368300"/>
            <a:chOff x="6731" y="1477"/>
            <a:chExt cx="1745" cy="580"/>
          </a:xfrm>
        </p:grpSpPr>
        <p:sp>
          <p:nvSpPr>
            <p:cNvPr id="51" name="文本框 50"/>
            <p:cNvSpPr txBox="1"/>
            <p:nvPr>
              <p:custDataLst>
                <p:tags r:id="rId12"/>
              </p:custDataLst>
            </p:nvPr>
          </p:nvSpPr>
          <p:spPr>
            <a:xfrm>
              <a:off x="6731" y="1477"/>
              <a:ext cx="1745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2 weeks</a:t>
              </a:r>
              <a:endPara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52" name="圆角矩形 51"/>
            <p:cNvSpPr/>
            <p:nvPr>
              <p:custDataLst>
                <p:tags r:id="rId13"/>
              </p:custDataLst>
            </p:nvPr>
          </p:nvSpPr>
          <p:spPr>
            <a:xfrm>
              <a:off x="6869" y="1511"/>
              <a:ext cx="1421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157692" y="1822450"/>
            <a:ext cx="3028315" cy="3862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179705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increased the efficacy rate of diarrhea treatment.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Alleviated diarrhea symptoms in ADD patients, with a significant reduction in the proportion of patients experiencing diarrhea.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Promoted the restoration of normal bowel movements, transitioning stool consistency from acute watery diarrhea back to a normal form.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210608" y="5990061"/>
            <a:ext cx="3614420" cy="801158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DOI: </a:t>
            </a: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14"/>
              </a:rPr>
              <a:t>10.1038/s41430-024-01428-6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hlinkClick r:id="rId1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  <a:hlinkClick r:id="rId15"/>
              </a:rPr>
              <a:t>10.1002/fsn3.70490</a:t>
            </a:r>
            <a:endParaRPr lang="en-US" sz="900" b="1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+mn-ea"/>
              <a:hlinkClick r:id="rId15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  <a:hlinkClick r:id="rId16"/>
              </a:rPr>
              <a:t>10.3390/nu17193087</a:t>
            </a:r>
            <a:endParaRPr lang="en-US" sz="900" b="1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+mn-ea"/>
              <a:hlinkClick r:id="rId16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  <a:hlinkClick r:id="rId17"/>
              </a:rPr>
              <a:t>10.3389/fnut.2024.1479186</a:t>
            </a:r>
            <a:endParaRPr lang="en-US" sz="900" b="1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+mn-ea"/>
              <a:hlinkClick r:id="rId1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</a:t>
            </a:r>
            <a:r>
              <a:rPr lang="en-US" sz="90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  <a:hlinkClick r:id="rId18"/>
              </a:rPr>
              <a:t>10.1016/j.clnu.2025.07.004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1894820" cy="398780"/>
            <a:chOff x="400" y="1020"/>
            <a:chExt cx="18732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679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Gastric Protection and Helicobacter pylori Management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435610" y="1008380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 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lactis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BLa80;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LRa05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 b="1">
              <a:solidFill>
                <a:srgbClr val="843C0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longum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BL21;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Bifidobacterium breve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BBr60;  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Lp05;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endParaRPr kumimoji="1" lang="en-US" altLang="zh-CN" sz="12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0" y="2525183"/>
            <a:ext cx="7321550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Significantly increases the eradication rate of </a:t>
            </a:r>
            <a:r>
              <a:rPr lang="en-US" altLang="zh-CN" sz="1400" b="1" i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Helicobacter pylori</a:t>
            </a:r>
            <a:endParaRPr lang="en-US" altLang="zh-CN" sz="1400" b="1" i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Alleviates gastrointestinal-related adverse reactions caused by </a:t>
            </a:r>
            <a:r>
              <a:rPr lang="en-US" altLang="zh-CN" sz="1400" b="1" i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Helicobacter pylori</a:t>
            </a: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 treatment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Promotes the restoration of gut microbiota diversity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22288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833995" y="1244812"/>
            <a:ext cx="4107815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L-Glutamine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Fructo-oligosaccharides; Resistant Dextrin;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617855" y="5132070"/>
          <a:ext cx="6816090" cy="1198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BLa80: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NCT05662514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LRa05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ChiCTR2300072220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BL21: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NCT06544278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ChiCTR2300073499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Lp05: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ChiCTR2400079562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BBr60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NCT06305650</a:t>
                      </a:r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NCT06196892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3136245" cy="398780"/>
            <a:chOff x="400" y="1020"/>
            <a:chExt cx="20687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875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Diarrhea Symptom Relief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259117" y="1417955"/>
            <a:ext cx="2893708" cy="4516823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24840" y="1553104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b="1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r>
              <a:rPr kumimoji="1" lang="en-US" altLang="zh-CN" b="1" noProof="0" dirty="0">
                <a:ln>
                  <a:noFill/>
                </a:ln>
                <a:solidFill>
                  <a:srgbClr val="AF3014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 </a:t>
            </a:r>
            <a:endParaRPr kumimoji="1" lang="en-US" altLang="zh-CN" b="1" noProof="0" dirty="0">
              <a:ln>
                <a:noFill/>
              </a:ln>
              <a:solidFill>
                <a:srgbClr val="AF3014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355790" y="5859145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Diarrhea Symptom Relief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226377" y="1922357"/>
            <a:ext cx="3075305" cy="37122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increased the eradication rate of </a:t>
            </a:r>
            <a:r>
              <a:rPr kumimoji="0" lang="en-US" altLang="zh-CN" sz="12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Helicobacter pylori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alleviated gastrointestinal-related adverse reactions induced by </a:t>
            </a:r>
            <a:r>
              <a:rPr kumimoji="0" lang="en-US" altLang="zh-CN" sz="12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Helicobacter pylori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treatment.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Promoted the restoration of immune homeostasis.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Modulates the gut microbiota, helps restore microbial diversity, increases beneficial bacteria, and reduces harmful bacteria, i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mproves gastric function.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zh-CN" sz="12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59080" y="5934816"/>
            <a:ext cx="2810055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900" b="1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DOI: </a:t>
            </a:r>
            <a:r>
              <a:rPr kumimoji="0" lang="en-US" sz="900" b="1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1"/>
              </a:rPr>
              <a:t>10.1002/fsn3.70490</a:t>
            </a:r>
            <a:endParaRPr kumimoji="0" lang="en-US" sz="900" b="1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hlinkClick r:id="rId1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  <a:hlinkClick r:id="rId2"/>
              </a:rPr>
              <a:t>10.1016/j.jff.2025.106681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  <a:hlinkClick r:id="rId3"/>
              </a:rPr>
              <a:t>10.3389/fimmu.2024.1450414</a:t>
            </a:r>
            <a:endParaRPr lang="en-US" sz="900" b="1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+mn-ea"/>
              <a:hlinkClick r:id="rId3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  <a:hlinkClick r:id="rId4"/>
              </a:rPr>
              <a:t>10.1016/j.clnu.2025.07.004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  <a:hlinkClick r:id="rId5"/>
              </a:rPr>
              <a:t>10.3389/fnut.2024.1484646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hlinkClick r:id="rId1"/>
            </a:endParaRPr>
          </a:p>
        </p:txBody>
      </p:sp>
      <p:sp>
        <p:nvSpPr>
          <p:cNvPr id="15" name="圆角矩形 14"/>
          <p:cNvSpPr/>
          <p:nvPr>
            <p:custDataLst>
              <p:tags r:id="rId6"/>
            </p:custDataLst>
          </p:nvPr>
        </p:nvSpPr>
        <p:spPr>
          <a:xfrm>
            <a:off x="6373868" y="1417955"/>
            <a:ext cx="5563235" cy="473519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9" name="圆角矩形 8"/>
          <p:cNvSpPr/>
          <p:nvPr>
            <p:custDataLst>
              <p:tags r:id="rId7"/>
            </p:custDataLst>
          </p:nvPr>
        </p:nvSpPr>
        <p:spPr>
          <a:xfrm>
            <a:off x="3350633" y="1417320"/>
            <a:ext cx="2912110" cy="473583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>
            <p:custDataLst>
              <p:tags r:id="rId8"/>
            </p:custDataLst>
          </p:nvPr>
        </p:nvGrpSpPr>
        <p:grpSpPr>
          <a:xfrm>
            <a:off x="3332741" y="1407795"/>
            <a:ext cx="857717" cy="306705"/>
            <a:chOff x="6891" y="1828"/>
            <a:chExt cx="1068" cy="483"/>
          </a:xfrm>
        </p:grpSpPr>
        <p:sp>
          <p:nvSpPr>
            <p:cNvPr id="14" name="文本框 13"/>
            <p:cNvSpPr txBox="1"/>
            <p:nvPr>
              <p:custDataLst>
                <p:tags r:id="rId9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4 weeks</a:t>
              </a:r>
              <a:endPara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2" name="圆角矩形 1"/>
            <p:cNvSpPr/>
            <p:nvPr>
              <p:custDataLst>
                <p:tags r:id="rId10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3652893" y="4848860"/>
            <a:ext cx="2376170" cy="1050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Probiotic intervention increased the </a:t>
            </a:r>
            <a:r>
              <a:rPr kumimoji="0" lang="en-US" altLang="zh-CN" sz="1200" b="1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Helicobacter pylori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eradication rate in patients by 13.98%.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462133" y="4831080"/>
            <a:ext cx="5456555" cy="1290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ncreased the efficacy rates for alleviating abdominal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pain by 55.31%, bloating by 31.43%, and acid reflux by 44% in patients. These results indicate that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probiotics effectively reduce the occurrence of adverse reactions—such as abdominal pain, bloating, and acid reflux—during </a:t>
            </a:r>
            <a:r>
              <a:rPr kumimoji="0" lang="en-US" altLang="zh-CN" sz="1200" b="1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Helicobacter pylori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treatment.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565442" y="1842708"/>
            <a:ext cx="2404514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enhances the eradication rate of </a:t>
            </a:r>
            <a:r>
              <a:rPr kumimoji="0" lang="en-US" altLang="zh-CN" sz="1400" b="1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Helicobacter pylori</a:t>
            </a:r>
            <a:endParaRPr kumimoji="0" lang="en-US" altLang="zh-CN" sz="1400" b="1" i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447259" y="1922718"/>
            <a:ext cx="552034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alleviates gastrointestinal-related adverse reactions during </a:t>
            </a:r>
            <a:r>
              <a:rPr kumimoji="0" lang="en-US" altLang="zh-CN" sz="1400" b="1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Helicobacter pylori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treatment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65288" y="2502535"/>
            <a:ext cx="2047875" cy="2204720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12" cstate="email"/>
          <a:srcRect r="24619"/>
          <a:stretch>
            <a:fillRect/>
          </a:stretch>
        </p:blipFill>
        <p:spPr>
          <a:xfrm>
            <a:off x="6525633" y="2626995"/>
            <a:ext cx="5148580" cy="1998980"/>
          </a:xfrm>
          <a:prstGeom prst="rect">
            <a:avLst/>
          </a:prstGeom>
        </p:spPr>
      </p:pic>
      <p:pic>
        <p:nvPicPr>
          <p:cNvPr id="29" name="图片 28" descr="向上箭头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4620000" flipH="1">
            <a:off x="7156188" y="3162300"/>
            <a:ext cx="328930" cy="32893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979023" y="2853690"/>
            <a:ext cx="8305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solidFill>
                  <a:srgbClr val="C00000"/>
                </a:solidFill>
              </a:rPr>
              <a:t>55.31%</a:t>
            </a:r>
            <a:endParaRPr lang="en-US" altLang="zh-CN" sz="1200" b="1">
              <a:solidFill>
                <a:srgbClr val="C00000"/>
              </a:solidFill>
            </a:endParaRPr>
          </a:p>
        </p:txBody>
      </p:sp>
      <p:pic>
        <p:nvPicPr>
          <p:cNvPr id="31" name="图片 30" descr="向上箭头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4620000" flipH="1">
            <a:off x="8902439" y="3187065"/>
            <a:ext cx="328930" cy="328930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8668759" y="2936240"/>
            <a:ext cx="7905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solidFill>
                  <a:srgbClr val="C00000"/>
                </a:solidFill>
              </a:rPr>
              <a:t>31.43%</a:t>
            </a:r>
            <a:endParaRPr lang="en-US" altLang="zh-CN" sz="1200" b="1">
              <a:solidFill>
                <a:srgbClr val="C00000"/>
              </a:solidFill>
            </a:endParaRPr>
          </a:p>
        </p:txBody>
      </p:sp>
      <p:pic>
        <p:nvPicPr>
          <p:cNvPr id="3" name="图片 2" descr="向上箭头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4200000" flipH="1">
            <a:off x="10626464" y="3183890"/>
            <a:ext cx="328930" cy="328930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10392784" y="2936240"/>
            <a:ext cx="6915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solidFill>
                  <a:srgbClr val="C00000"/>
                </a:solidFill>
              </a:rPr>
              <a:t>44%</a:t>
            </a:r>
            <a:endParaRPr lang="en-US" altLang="zh-CN" sz="1200" b="1">
              <a:solidFill>
                <a:srgbClr val="C00000"/>
              </a:solidFill>
            </a:endParaRPr>
          </a:p>
        </p:txBody>
      </p:sp>
      <p:pic>
        <p:nvPicPr>
          <p:cNvPr id="36" name="图片 35" descr="向上箭头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5640000" flipH="1">
            <a:off x="4494903" y="2864485"/>
            <a:ext cx="328930" cy="32893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084693" y="2679700"/>
            <a:ext cx="8369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solidFill>
                  <a:srgbClr val="C00000"/>
                </a:solidFill>
              </a:rPr>
              <a:t>13.98%</a:t>
            </a:r>
            <a:endParaRPr lang="en-US" altLang="zh-CN" sz="1200" b="1">
              <a:solidFill>
                <a:srgbClr val="C00000"/>
              </a:solidFill>
            </a:endParaRPr>
          </a:p>
        </p:txBody>
      </p:sp>
      <p:grpSp>
        <p:nvGrpSpPr>
          <p:cNvPr id="6" name="组合 5"/>
          <p:cNvGrpSpPr/>
          <p:nvPr>
            <p:custDataLst>
              <p:tags r:id="rId15"/>
            </p:custDataLst>
          </p:nvPr>
        </p:nvGrpSpPr>
        <p:grpSpPr>
          <a:xfrm>
            <a:off x="6373757" y="1417955"/>
            <a:ext cx="857717" cy="306705"/>
            <a:chOff x="6891" y="1828"/>
            <a:chExt cx="1068" cy="483"/>
          </a:xfrm>
        </p:grpSpPr>
        <p:sp>
          <p:nvSpPr>
            <p:cNvPr id="7" name="文本框 6"/>
            <p:cNvSpPr txBox="1"/>
            <p:nvPr>
              <p:custDataLst>
                <p:tags r:id="rId16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4 weeks</a:t>
              </a:r>
              <a:endPara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11" name="圆角矩形 10"/>
            <p:cNvSpPr/>
            <p:nvPr>
              <p:custDataLst>
                <p:tags r:id="rId17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1894820" cy="706755"/>
            <a:chOff x="400" y="1020"/>
            <a:chExt cx="18732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6797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Regulation of Constipation-Predominant Irritable Bowel Syndrome (IBS-C)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435610" y="1012190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 b="1">
              <a:solidFill>
                <a:srgbClr val="843C0B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BL2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1;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Pediococcus acidilactici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PA53;</a:t>
            </a:r>
            <a:endParaRPr lang="en-US" altLang="zh-CN" sz="1200" i="1">
              <a:solidFill>
                <a:srgbClr val="545759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bifidum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BBi32;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580" y="2578100"/>
            <a:ext cx="732155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Increases daily bowel movement frequency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Improves stool consistency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Alleviation of IBS symptoms with improvements in quality of life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578090" y="1318895"/>
            <a:ext cx="4107815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Fructo-oligosaccharides; Acacia Gum;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1" name="表格 10"/>
          <p:cNvGraphicFramePr/>
          <p:nvPr userDrawn="1">
            <p:custDataLst>
              <p:tags r:id="rId2"/>
            </p:custDataLst>
          </p:nvPr>
        </p:nvGraphicFramePr>
        <p:xfrm>
          <a:off x="617855" y="5132070"/>
          <a:ext cx="6816090" cy="1198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NCT04798417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NCT06103240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ChiCTR2300072220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ChiCTR2100053700</a:t>
                      </a:r>
                      <a:endParaRPr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BL21</a:t>
                      </a:r>
                      <a:r>
                        <a:rPr kumimoji="1" lang="en-US" altLang="zh-CN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ChiCTR2300069881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NCT06140641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ChiCTR2300073299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NCT06544278</a:t>
                      </a:r>
                      <a:endParaRPr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PA53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NCT06761443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NCT06648590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BBi32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NCT06886711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ChiCTR2200065493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NCT06637397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圆角矩形 11"/>
          <p:cNvSpPr/>
          <p:nvPr>
            <p:custDataLst>
              <p:tags r:id="rId1"/>
            </p:custDataLst>
          </p:nvPr>
        </p:nvSpPr>
        <p:spPr>
          <a:xfrm>
            <a:off x="7590493" y="1653529"/>
            <a:ext cx="4451689" cy="4281207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7" name="圆角矩形 6"/>
          <p:cNvSpPr/>
          <p:nvPr>
            <p:custDataLst>
              <p:tags r:id="rId2"/>
            </p:custDataLst>
          </p:nvPr>
        </p:nvSpPr>
        <p:spPr>
          <a:xfrm>
            <a:off x="2961684" y="1653529"/>
            <a:ext cx="4451689" cy="4281207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13136245" cy="706755"/>
            <a:chOff x="400" y="1020"/>
            <a:chExt cx="20687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8752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Regulation of Constipation-Predominant Irritable Bowel Syndrome (IBS-C)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3074607" y="2456882"/>
            <a:ext cx="4225925" cy="272923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4450" y="2402840"/>
            <a:ext cx="4361815" cy="23399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160063" y="5195664"/>
            <a:ext cx="4054889" cy="549601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 algn="l"/>
            <a:r>
              <a:rPr lang="en-US" altLang="zh-CN" sz="1400">
                <a:solidFill>
                  <a:srgbClr val="404040"/>
                </a:solidFill>
              </a:rPr>
              <a:t>P</a:t>
            </a:r>
            <a:r>
              <a:rPr lang="en-US" altLang="zh-CN" sz="1400" i="0">
                <a:solidFill>
                  <a:srgbClr val="404040"/>
                </a:solidFill>
              </a:rPr>
              <a:t>robiotic intervention significantly</a:t>
            </a:r>
            <a:r>
              <a:rPr lang="en-US" altLang="zh-CN" sz="1400" b="1" i="0">
                <a:solidFill>
                  <a:srgbClr val="404040"/>
                </a:solidFill>
              </a:rPr>
              <a:t> increased the average daily bowel movement frequency. </a:t>
            </a:r>
            <a:endParaRPr lang="en-US" altLang="zh-CN" sz="1400" i="0">
              <a:solidFill>
                <a:srgbClr val="40404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940314" y="4885696"/>
            <a:ext cx="3810000" cy="95313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/>
            <a:r>
              <a:rPr lang="en-US" altLang="zh-CN" sz="1400" i="0">
                <a:solidFill>
                  <a:srgbClr val="404040"/>
                </a:solidFill>
              </a:rPr>
              <a:t>BLa80 intervention significantly </a:t>
            </a:r>
            <a:r>
              <a:rPr lang="en-US" altLang="zh-CN" sz="1400" b="1" i="0">
                <a:solidFill>
                  <a:srgbClr val="404040"/>
                </a:solidFill>
              </a:rPr>
              <a:t>reduced the severity of IBS symptoms</a:t>
            </a:r>
            <a:r>
              <a:rPr lang="en-US" altLang="zh-CN" sz="1400" i="0">
                <a:solidFill>
                  <a:srgbClr val="404040"/>
                </a:solidFill>
              </a:rPr>
              <a:t>, improving symptoms such as abdominal pain, bloating, and bowel habit irregularities.</a:t>
            </a:r>
            <a:endParaRPr lang="en-US" altLang="zh-CN" sz="1400" i="0">
              <a:solidFill>
                <a:srgbClr val="40404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06163" y="5338974"/>
            <a:ext cx="2359660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100" b="1" dirty="0">
                <a:solidFill>
                  <a:schemeClr val="accent1"/>
                </a:solidFill>
              </a:rPr>
              <a:t>DOI: 10.1007/s00394-024-03398-8</a:t>
            </a:r>
            <a:endParaRPr kumimoji="1" lang="en-US" altLang="zh-CN" sz="1100" b="1" dirty="0">
              <a:solidFill>
                <a:schemeClr val="accent1"/>
              </a:solidFill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259080" y="1653529"/>
            <a:ext cx="2468797" cy="3640349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06163" y="2263361"/>
            <a:ext cx="2468787" cy="296512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Improved bowel movement frequency and stool consistency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Alleviated the burden of IBS-related symptoms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Supported gut functional health and enhanced quality of life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106045" marR="0" lvl="0" indent="0" algn="l" defTabSz="914400" rtl="0" eaLnBrk="1" fontAlgn="auto" latinLnBrk="0" hangingPunct="1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54311" y="1851406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b="1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r>
              <a:rPr kumimoji="1" lang="en-US" altLang="zh-CN" b="1" noProof="0" dirty="0">
                <a:ln>
                  <a:noFill/>
                </a:ln>
                <a:solidFill>
                  <a:srgbClr val="AF3014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 </a:t>
            </a:r>
            <a:endParaRPr kumimoji="1" lang="en-US" altLang="zh-CN" b="1" noProof="0" dirty="0">
              <a:ln>
                <a:noFill/>
              </a:ln>
              <a:solidFill>
                <a:srgbClr val="AF3014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235897" y="1744412"/>
            <a:ext cx="381063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algn="ctr"/>
            <a:r>
              <a:rPr lang="en-US" altLang="zh-CN" sz="16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Average daily bowel </a:t>
            </a:r>
            <a:endParaRPr lang="en-US" altLang="zh-CN" sz="1600" b="1" i="0">
              <a:solidFill>
                <a:srgbClr val="404040"/>
              </a:solidFill>
              <a:latin typeface="Arial Bold" panose="020B0604020202090204" charset="0"/>
              <a:cs typeface="Arial Bold" panose="020B0604020202090204" charset="0"/>
            </a:endParaRPr>
          </a:p>
          <a:p>
            <a:pPr marL="0" indent="0" algn="ctr"/>
            <a:r>
              <a:rPr lang="en-US" altLang="zh-CN" sz="16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movement frequency</a:t>
            </a:r>
            <a:endParaRPr lang="en-US" altLang="zh-CN" sz="1600" b="1">
              <a:solidFill>
                <a:srgbClr val="404040"/>
              </a:solidFill>
              <a:latin typeface="Arial Bold" panose="020B0604020202090204" charset="0"/>
              <a:cs typeface="Arial Bold" panose="020B0604020202090204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911031" y="1866646"/>
            <a:ext cx="381063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algn="ctr"/>
            <a:r>
              <a:rPr lang="en-US" altLang="zh-CN" sz="16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IBS Symptom Assessment</a:t>
            </a:r>
            <a:endParaRPr lang="en-US" altLang="zh-CN" sz="1600" b="1">
              <a:solidFill>
                <a:srgbClr val="404040"/>
              </a:solidFill>
              <a:latin typeface="Arial Bold" panose="020B0604020202090204" charset="0"/>
              <a:cs typeface="Arial Bold" panose="020B0604020202090204" charset="0"/>
              <a:sym typeface="+mn-ea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Gastrointestinal Motility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6029" y="1000812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 b="1">
              <a:solidFill>
                <a:srgbClr val="843C0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breve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BBr60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 </a:t>
            </a:r>
            <a:r>
              <a:rPr lang="en-US" altLang="zh-CN" sz="1200" i="1">
                <a:solidFill>
                  <a:srgbClr val="545759"/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Pediococcus acidilactici </a:t>
            </a:r>
            <a:r>
              <a:rPr lang="en-US" altLang="zh-CN" sz="1200" b="1">
                <a:solidFill>
                  <a:srgbClr val="545759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PA53;</a:t>
            </a:r>
            <a:endParaRPr lang="en-US" altLang="zh-CN" sz="1200" i="1">
              <a:solidFill>
                <a:srgbClr val="545759"/>
              </a:solidFill>
              <a:latin typeface="Arial Italic" panose="020B0604020202090204" charset="0"/>
              <a:cs typeface="Arial Italic" panose="020B0604020202090204" charset="0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Streptococcus salivarius 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 thermophilus </a:t>
            </a:r>
            <a:r>
              <a:rPr lang="en-US" altLang="zh-CN" sz="1200" b="1">
                <a:solidFill>
                  <a:srgbClr val="545759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ST36;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30000"/>
              </a:lnSpc>
            </a:pPr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875829" y="1146386"/>
            <a:ext cx="4879151" cy="143170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Protease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Fructo-oligosaccharides; Resistant Dextrin；Potato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791575" y="2894965"/>
            <a:ext cx="2490470" cy="847090"/>
            <a:chOff x="13645" y="4359"/>
            <a:chExt cx="3922" cy="1334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组合 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0" name="直接连接符 9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" name="直接连接符 12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703580" y="249936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Improves constipation-related symptoms and quality of life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Upregulates of neurotransmitters involved in gastrointestinal motility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Attenuates inflammatory status with modulation of metabolic pathways associated with gastrointestinal motility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791575" y="25577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791575" y="342074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791575" y="29381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3580" y="222059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16" name="表格 15"/>
          <p:cNvGraphicFramePr/>
          <p:nvPr userDrawn="1"/>
        </p:nvGraphicFramePr>
        <p:xfrm>
          <a:off x="703580" y="5143500"/>
          <a:ext cx="6816090" cy="1021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NCT04798417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ChiCTR2300072220</a:t>
                      </a:r>
                      <a:endParaRPr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 Bold" panose="020B0604020202090204" charset="0"/>
                          <a:cs typeface="Arial Bold" panose="020B0604020202090204" charset="0"/>
                          <a:sym typeface="+mn-ea"/>
                        </a:rPr>
                        <a:t>BBr60</a:t>
                      </a:r>
                      <a:r>
                        <a:rPr kumimoji="1" lang="en-US" altLang="zh-CN" sz="900" dirty="0">
                          <a:solidFill>
                            <a:srgbClr val="AF301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NCT06196892</a:t>
                      </a:r>
                      <a:endParaRPr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PA53</a:t>
                      </a:r>
                      <a:r>
                        <a:rPr lang="en-US" sz="9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NCT06761443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NCT06648590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ST36</a:t>
                      </a:r>
                      <a:r>
                        <a:rPr lang="en-US" sz="900" dirty="0"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NCT06779994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9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ChiCTR2200065493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NCT06637397,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NCT06307821</a:t>
                      </a:r>
                      <a:endParaRPr lang="en-US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 marL="0" algn="l" defTabSz="914400" rtl="0" eaLnBrk="1" fontAlgn="ctr" latinLnBrk="0" hangingPunct="1"/>
                      <a:endParaRPr kumimoji="1" lang="en-US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Gastrointestinal Motility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圆角矩形 74"/>
          <p:cNvSpPr/>
          <p:nvPr/>
        </p:nvSpPr>
        <p:spPr>
          <a:xfrm>
            <a:off x="298890" y="1546521"/>
            <a:ext cx="2744616" cy="4191606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62252" y="2000930"/>
            <a:ext cx="2772410" cy="33820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Improved bowel function and enhanced intestinal transit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Modulated multiple pathways involved in GI motility—including neurotransmitter signaling, inflammatory mediators, and metabolic pathways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Promoted the restoration of gastrointestinal motor function and improves gut health and quality of life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10604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43599" y="1623004"/>
            <a:ext cx="2278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b="1" noProof="0" dirty="0">
                <a:ln>
                  <a:noFill/>
                </a:ln>
                <a:solidFill>
                  <a:srgbClr val="843C0B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noProof="0" dirty="0">
              <a:ln>
                <a:noFill/>
              </a:ln>
              <a:solidFill>
                <a:srgbClr val="843C0B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368675" y="1623060"/>
            <a:ext cx="0" cy="446976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99563" y="2429886"/>
            <a:ext cx="1925672" cy="227567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6203" y="2366036"/>
            <a:ext cx="1731645" cy="211645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933" y="2411121"/>
            <a:ext cx="1662430" cy="208089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4268" y="2410201"/>
            <a:ext cx="1925672" cy="226954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574246" y="1744337"/>
            <a:ext cx="3759187" cy="308610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/>
            <a:r>
              <a:rPr lang="en-US" altLang="zh-CN" sz="1600" b="1" i="0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</a:rPr>
              <a:t>Promote gastrointestinal peristalsis</a:t>
            </a:r>
            <a:endParaRPr lang="en-US" altLang="zh-CN" sz="1600" b="1" i="0">
              <a:solidFill>
                <a:srgbClr val="404040"/>
              </a:solidFill>
              <a:latin typeface="Arial Bold" panose="020B0604020202090204" charset="0"/>
              <a:cs typeface="Arial Bold" panose="020B060402020209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643792" y="1744323"/>
            <a:ext cx="3744950" cy="3086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indent="0"/>
            <a:r>
              <a:rPr lang="en-US" altLang="zh-CN" sz="16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Increase bowel movement frequency</a:t>
            </a:r>
            <a:endParaRPr lang="en-US" altLang="zh-CN" sz="1600" b="1">
              <a:solidFill>
                <a:srgbClr val="404040"/>
              </a:solidFill>
              <a:latin typeface="Arial Bold" panose="020B0604020202090204" charset="0"/>
              <a:cs typeface="Arial Bold" panose="020B0604020202090204" charset="0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831126" y="5000582"/>
            <a:ext cx="3394099" cy="873162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 algn="l">
              <a:lnSpc>
                <a:spcPct val="120000"/>
              </a:lnSpc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8 weeks of Intervention significantly increased serum levels of serotonin (5-hydroxytryptamine, 5-HT) and motilin. </a:t>
            </a:r>
            <a:endParaRPr lang="en-US" altLang="zh-CN" sz="1200" i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833933" y="4705607"/>
            <a:ext cx="3663498" cy="1463040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 algn="l">
              <a:lnSpc>
                <a:spcPct val="90000"/>
              </a:lnSpc>
            </a:pPr>
            <a:r>
              <a:rPr lang="en-US" altLang="zh-CN" sz="1200" i="0">
                <a:solidFill>
                  <a:schemeClr val="tx1">
                    <a:lumMod val="75000"/>
                    <a:lumOff val="25000"/>
                  </a:schemeClr>
                </a:solidFill>
              </a:rPr>
              <a:t>8 weeks of probiotic intervention resulted in </a:t>
            </a:r>
            <a:r>
              <a:rPr lang="en-US" altLang="zh-CN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a significant increase in spontaneous bowel movements</a:t>
            </a:r>
            <a:r>
              <a:rPr lang="en-US" altLang="zh-CN" sz="1200" i="0">
                <a:solidFill>
                  <a:schemeClr val="tx1">
                    <a:lumMod val="75000"/>
                    <a:lumOff val="25000"/>
                  </a:schemeClr>
                </a:solidFill>
              </a:rPr>
              <a:t>, accompanied by marked </a:t>
            </a:r>
            <a:r>
              <a:rPr lang="en-US" altLang="zh-CN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improvements in constipation</a:t>
            </a:r>
            <a:r>
              <a:rPr lang="zh-CN" altLang="en-US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en-US" altLang="zh-CN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zh-CN" altLang="en-US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en-US" altLang="zh-CN" sz="1200" b="1" i="0">
                <a:solidFill>
                  <a:schemeClr val="tx1">
                    <a:lumMod val="75000"/>
                    <a:lumOff val="25000"/>
                  </a:schemeClr>
                </a:solidFill>
              </a:rPr>
              <a:t>related symptoms</a:t>
            </a:r>
            <a:r>
              <a:rPr lang="en-US" altLang="zh-CN" sz="1200" i="0">
                <a:solidFill>
                  <a:schemeClr val="tx1">
                    <a:lumMod val="75000"/>
                    <a:lumOff val="25000"/>
                  </a:schemeClr>
                </a:solidFill>
              </a:rPr>
              <a:t>, including hard stools, difficulty in defecation, bloating, and abdominal pain. </a:t>
            </a:r>
            <a:endParaRPr lang="en-US" altLang="zh-CN" sz="1200" i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7487920" y="1659890"/>
            <a:ext cx="0" cy="446849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sp>
        <p:nvSpPr>
          <p:cNvPr id="44" name="文本框 43"/>
          <p:cNvSpPr txBox="1"/>
          <p:nvPr/>
        </p:nvSpPr>
        <p:spPr>
          <a:xfrm>
            <a:off x="298865" y="5753393"/>
            <a:ext cx="3671248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7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 10.3390/foods14040654</a:t>
            </a:r>
            <a:endParaRPr lang="en-US" altLang="zh-CN" sz="7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CN" sz="7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 10.3390/nu16233990</a:t>
            </a:r>
            <a:endParaRPr lang="en-US" altLang="zh-CN" sz="7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CN" sz="7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DOI: 10.1163/18762891-bja00038</a:t>
            </a:r>
            <a:endParaRPr lang="en-US" altLang="zh-CN" sz="7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0908030" cy="398780"/>
            <a:chOff x="400" y="1020"/>
            <a:chExt cx="1717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524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Support for Chemo- and Radiotherapy-Associated Intestinal Injury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06095" y="1012190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BLa80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>
              <a:solidFill>
                <a:srgbClr val="843C0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Lactobacillus acidophilus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LA85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BL21</a:t>
            </a:r>
            <a:r>
              <a:rPr lang="en-US" altLang="zh-CN" sz="1200" b="1">
                <a:solidFill>
                  <a:srgbClr val="545759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;</a:t>
            </a:r>
            <a:endParaRPr lang="en-US" altLang="zh-CN" sz="1200" i="1">
              <a:solidFill>
                <a:srgbClr val="545759"/>
              </a:solidFill>
              <a:latin typeface="Arial Italic" panose="020B0604020202090204" charset="0"/>
              <a:cs typeface="Arial Italic" panose="020B060402020209020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infantis </a:t>
            </a:r>
            <a:r>
              <a:rPr lang="en-US" altLang="zh-CN" sz="1200" b="1">
                <a:solidFill>
                  <a:srgbClr val="545759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BI45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8791575" y="2894965"/>
            <a:ext cx="2490470" cy="847090"/>
            <a:chOff x="13645" y="4359"/>
            <a:chExt cx="3922" cy="1334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直接连接符 20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03580" y="2612390"/>
            <a:ext cx="7321550" cy="1123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Reduces risk of developing moderate-to-severe radiation enteritis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Attenuates diarrhea severity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Modulates gut microbiota composition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791575" y="25577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791575" y="33915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791575" y="29381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31" name="表格 30"/>
          <p:cNvGraphicFramePr/>
          <p:nvPr userDrawn="1"/>
        </p:nvGraphicFramePr>
        <p:xfrm>
          <a:off x="703580" y="5143500"/>
          <a:ext cx="6816090" cy="1021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ChiCTR2100053699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NCT05662514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ChiCTR2100053700</a:t>
                      </a:r>
                      <a:endParaRPr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LA85</a:t>
                      </a:r>
                      <a:r>
                        <a:rPr lang="en-US" sz="90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NCT05974657</a:t>
                      </a:r>
                      <a:endParaRPr lang="en-US" altLang="zh-CN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BL21</a:t>
                      </a:r>
                      <a:r>
                        <a:rPr lang="en-US" sz="90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ChiCTR2300069881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BI45</a:t>
                      </a:r>
                      <a:r>
                        <a:rPr lang="en-US" sz="90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NCT06863415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ChiCTR2200065493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NCT06637397,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NCT06307821</a:t>
                      </a:r>
                      <a:endParaRPr lang="en-US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 marL="0" algn="l" defTabSz="914400" rtl="0" eaLnBrk="1" fontAlgn="ctr" latinLnBrk="0" hangingPunct="1"/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2" name="文本框 31"/>
          <p:cNvSpPr txBox="1"/>
          <p:nvPr/>
        </p:nvSpPr>
        <p:spPr>
          <a:xfrm>
            <a:off x="8791575" y="1401445"/>
            <a:ext cx="3187700" cy="480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Inulin;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圆角矩形 38"/>
          <p:cNvSpPr/>
          <p:nvPr/>
        </p:nvSpPr>
        <p:spPr>
          <a:xfrm>
            <a:off x="786381" y="1942786"/>
            <a:ext cx="2859682" cy="3808194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9181465" cy="706755"/>
            <a:chOff x="400" y="1020"/>
            <a:chExt cx="14459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2524" cy="111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Regulation of Glucose Metabolism During Pregnancy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946778" y="5244400"/>
            <a:ext cx="3594539" cy="9785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R="0" lvl="0" indent="0" algn="l" defTabSz="914400" rtl="0" fontAlgn="auto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None/>
              <a:defRPr/>
            </a:pP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The relative abundance of </a:t>
            </a:r>
            <a:r>
              <a:rPr lang="en-US" altLang="zh-CN" sz="1200" i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Bifidobacterium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significant increased.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 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marR="0" lvl="0" indent="0" algn="l" defTabSz="914400" rtl="0" fontAlgn="auto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T</a:t>
            </a:r>
            <a:r>
              <a:rPr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he relative abundance of  </a:t>
            </a:r>
            <a:r>
              <a:rPr lang="en-US" altLang="zh-CN" sz="1200" i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Escherichia-Shigella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significant decrease.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095570" y="1837653"/>
            <a:ext cx="2887308" cy="5219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reduce fasting blood glucose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095504" y="1837716"/>
            <a:ext cx="34458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Effectively modulate gut microbiota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987940" y="2573504"/>
            <a:ext cx="2356396" cy="20453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reduced fasting blood glucose levels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Markedly enriched beneficial bacteria such as </a:t>
            </a:r>
            <a:r>
              <a:rPr lang="en-US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Bifidobacteria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fontAlgn="auto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Effectively cleared harmful bacteria such as </a:t>
            </a:r>
            <a:r>
              <a:rPr lang="en-US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Escherichia-Shigella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fontAlgn="auto">
              <a:spcAft>
                <a:spcPts val="600"/>
              </a:spcAft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4343" y="2359623"/>
            <a:ext cx="2468599" cy="280687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7854" y="2426907"/>
            <a:ext cx="2409943" cy="2652097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786" y="2494217"/>
            <a:ext cx="2439397" cy="258224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37969" y="2124621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8B1A48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Research Outcome</a:t>
            </a:r>
            <a:endParaRPr lang="en-US" altLang="zh-CN" b="1" dirty="0">
              <a:solidFill>
                <a:srgbClr val="8B1A48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7289164" y="1837716"/>
            <a:ext cx="0" cy="4329123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cxnSp>
        <p:nvCxnSpPr>
          <p:cNvPr id="20" name="直接连接符 19"/>
          <p:cNvCxnSpPr/>
          <p:nvPr/>
        </p:nvCxnSpPr>
        <p:spPr>
          <a:xfrm>
            <a:off x="4095633" y="1837716"/>
            <a:ext cx="0" cy="4329123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7826144" y="1475706"/>
            <a:ext cx="3679059" cy="4773281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7" name="圆角矩形 6"/>
          <p:cNvSpPr/>
          <p:nvPr>
            <p:custDataLst>
              <p:tags r:id="rId2"/>
            </p:custDataLst>
          </p:nvPr>
        </p:nvSpPr>
        <p:spPr>
          <a:xfrm>
            <a:off x="3982507" y="1475706"/>
            <a:ext cx="3679059" cy="4773281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13849985" cy="398780"/>
            <a:chOff x="400" y="1020"/>
            <a:chExt cx="21811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9876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Support for Chemo- and Radiotherapy-Associated Intestinal Injury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4163360" y="5133833"/>
            <a:ext cx="3439494" cy="92992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黑体" panose="02010609060101010101" charset="-122"/>
                <a:cs typeface="+mn-lt"/>
              </a:rPr>
              <a:t>T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黑体" panose="02010609060101010101" charset="-122"/>
                <a:cs typeface="+mn-lt"/>
              </a:rPr>
              <a:t>he incidence of acute radiation-induced intestinal injury of grade ≥2 (ARIII) was significantly reduced from 65.0% to 27.2%. </a:t>
            </a: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ea typeface="黑体" panose="02010609060101010101" charset="-122"/>
              <a:cs typeface="+mn-lt"/>
            </a:endParaRPr>
          </a:p>
          <a:p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ea typeface="黑体" panose="02010609060101010101" charset="-122"/>
              <a:cs typeface="+mn-lt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180" y="2374333"/>
            <a:ext cx="3510638" cy="239255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8679" y="2374301"/>
            <a:ext cx="3510638" cy="2476736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8438684" y="1759910"/>
            <a:ext cx="2610629" cy="5219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kumimoji="1" lang="en-US" altLang="zh-CN" sz="1400" b="1" dirty="0">
                <a:solidFill>
                  <a:srgbClr val="404040"/>
                </a:solidFill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Reduction in the incidence of diarrhea</a:t>
            </a:r>
            <a:endParaRPr kumimoji="1" lang="en-US" altLang="zh-CN" sz="1400" b="1" dirty="0">
              <a:solidFill>
                <a:srgbClr val="404040"/>
              </a:solidFill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477749" y="1759866"/>
            <a:ext cx="2688564" cy="583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kumimoji="1" lang="en-US" altLang="zh-CN" sz="1400" b="1" dirty="0">
                <a:solidFill>
                  <a:srgbClr val="404040"/>
                </a:solidFill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Attenuation of intestinal injury severity</a:t>
            </a:r>
            <a:endParaRPr kumimoji="1" lang="en-US" altLang="zh-CN" sz="1400" b="1" dirty="0">
              <a:solidFill>
                <a:srgbClr val="404040"/>
              </a:solidFill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13953" y="5133862"/>
            <a:ext cx="326009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kumimoji="1" lang="en-US" altLang="zh-CN" sz="140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ea typeface="黑体" panose="02010609060101010101" charset="-122"/>
                <a:cs typeface="+mn-lt"/>
                <a:sym typeface="+mn-ea"/>
              </a:rPr>
              <a:t>The incidence of diarrhea decreased from 57.0% to 29.5%. </a:t>
            </a:r>
            <a:endParaRPr kumimoji="1" lang="en-US" altLang="zh-CN" sz="14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ea typeface="黑体" panose="02010609060101010101" charset="-122"/>
              <a:cs typeface="+mn-lt"/>
              <a:sym typeface="+mn-ea"/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534035" y="1475740"/>
            <a:ext cx="3058795" cy="477329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915244" y="1676700"/>
            <a:ext cx="2506345" cy="3575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kumimoji="1" lang="en-US" altLang="zh-CN" b="1" noProof="0" dirty="0">
                <a:ln>
                  <a:noFill/>
                </a:ln>
                <a:solidFill>
                  <a:srgbClr val="843C0B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1" lang="en-US" altLang="zh-CN" b="1" noProof="0" dirty="0">
              <a:ln>
                <a:noFill/>
              </a:ln>
              <a:solidFill>
                <a:srgbClr val="843C0B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34059" y="2127088"/>
            <a:ext cx="3020695" cy="3277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itigated chemotherapy- and radiotherapy-associated intestinal injury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odulated gut microbiota composition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educed the risk of moderate-to-severe radiation enteritis and alleviated diarrhea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upported the stabilization and recovery of intestinal function in patients undergoing chemoradiotherapy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9904730" cy="398780"/>
            <a:chOff x="400" y="1020"/>
            <a:chExt cx="1559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66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Microbiota Homeostasis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FF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5E3D1C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5E3D1C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3560" y="1012190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BLa80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r>
              <a:rPr lang="en-US" altLang="zh-CN" sz="1200">
                <a:solidFill>
                  <a:srgbClr val="843C0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>
              <a:solidFill>
                <a:srgbClr val="843C0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BL21; </a:t>
            </a:r>
            <a:r>
              <a:rPr lang="en-US" altLang="zh-CN" sz="1200" i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breve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BBr60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 </a:t>
            </a:r>
            <a:endParaRPr lang="en-US" altLang="zh-CN" sz="120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Akkermansia muciniphila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Akk11/pAkk11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kumimoji="1" lang="en-US" altLang="zh-CN" sz="1200" b="1" dirty="0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8791575" y="2894965"/>
            <a:ext cx="2490470" cy="847090"/>
            <a:chOff x="13645" y="4359"/>
            <a:chExt cx="3922" cy="1334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直接连接符 20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03580" y="251968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 constipation-related symptoms and quality of life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Upregulate of neurotransmitters involved in gastrointestinal motility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Attenuate inflammatory status with modulation of metabolic pathways associated with gastrointestinal motility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791575" y="25577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791575" y="33915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791575" y="29381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351395" y="1301750"/>
            <a:ext cx="4334510" cy="5803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Inulin; Fructo-oligosaccharides;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Acacia Gum;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Resistant Dextrin; Galacto-oligosaccharides;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1" name="表格 30"/>
          <p:cNvGraphicFramePr/>
          <p:nvPr userDrawn="1"/>
        </p:nvGraphicFramePr>
        <p:xfrm>
          <a:off x="617855" y="5020945"/>
          <a:ext cx="6816090" cy="11324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4891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ChiCTR2100053699,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NCT05662514,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NCT06107049,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NCT06103253,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ChiCTR2300073412,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ChiCTR2300074956,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NCT06412042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NCT06103240,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ChiCTR2300072220,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ChiCTR2100053700,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ChiCTR2300073308,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NCT06699537,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a typeface="微软雅黑" panose="020B0503020204020204" charset="-122"/>
                          <a:cs typeface="+mn-lt"/>
                          <a:sym typeface="+mn-ea"/>
                        </a:rPr>
                        <a:t>NCT06901791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a typeface="微软雅黑" panose="020B0503020204020204" charset="-122"/>
                        <a:cs typeface="+mn-lt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BL21</a:t>
                      </a:r>
                      <a:r>
                        <a:rPr lang="en-US" altLang="zh-CN" sz="90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ChiCTR2300069881,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NCT06140641,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ChiCTR2300073299,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NCT06544278</a:t>
                      </a:r>
                      <a:endParaRPr lang="en-US" altLang="zh-CN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altLang="zh-CN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BBr60</a:t>
                      </a:r>
                      <a:r>
                        <a:rPr lang="en-US" altLang="zh-CN" sz="90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NCT06305650,</a:t>
                      </a:r>
                      <a:r>
                        <a:rPr lang="zh-CN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NCT06196892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Akk11</a:t>
                      </a:r>
                      <a:r>
                        <a:rPr lang="en-US" altLang="zh-CN" sz="90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NCT06653101；</a:t>
                      </a:r>
                      <a:r>
                        <a:rPr lang="en-US" altLang="zh-CN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pAkk11</a:t>
                      </a:r>
                      <a:r>
                        <a:rPr lang="en-US" altLang="zh-CN" sz="90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NCT06964932,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NCT06964919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900" b="1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rgbClr val="843C0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ChiCTR2200065493,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ChiCTR2300073499,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NCT06607562,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NCT06077383,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NCT06629441,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NCT06676111,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NCT06885346,</a:t>
                      </a:r>
                      <a:r>
                        <a:rPr lang="zh-CN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NCT06885632</a:t>
                      </a:r>
                      <a:endParaRPr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 marL="0" algn="l" defTabSz="914400" rtl="0" eaLnBrk="1" fontAlgn="ctr" latinLnBrk="0" hangingPunct="1"/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9904730" cy="398780"/>
            <a:chOff x="400" y="1020"/>
            <a:chExt cx="1559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66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Microbiota Homeostasis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78739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82169" y="2526090"/>
            <a:ext cx="1906379" cy="232832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6555" y="2552126"/>
            <a:ext cx="1830124" cy="2282572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4823" y="2507357"/>
            <a:ext cx="1794538" cy="237407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612" y="2553110"/>
            <a:ext cx="1926713" cy="2328324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1079" y="5155591"/>
            <a:ext cx="3766820" cy="1104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After 12 weeks of intervention, the probiotic group exhibited significantly </a:t>
            </a:r>
            <a:r>
              <a:rPr kumimoji="1"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higher relative abundances of beneficial bacteria compared with placebo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including </a:t>
            </a:r>
            <a:r>
              <a:rPr kumimoji="1" lang="en-US" altLang="zh-CN" sz="12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Faecalibacterium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(10.4% vs. 4.8%) and </a:t>
            </a:r>
            <a:r>
              <a:rPr kumimoji="1" lang="en-US" altLang="zh-CN" sz="12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Bifidobacterium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(7.3% vs. 3.0%).</a:t>
            </a: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035915" y="5155554"/>
            <a:ext cx="3877310" cy="1045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kumimoji="1"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After 12 weeks of intervention, the probiotic group showed significantly </a:t>
            </a:r>
            <a:r>
              <a:rPr kumimoji="1" lang="en-US" altLang="zh-CN" sz="12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lower relative abundances of potential pathogenic bacteria </a:t>
            </a:r>
            <a:r>
              <a:rPr kumimoji="1"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compared with placebo, including </a:t>
            </a:r>
            <a:r>
              <a:rPr kumimoji="1" lang="en-US" altLang="zh-CN" sz="1200" i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Clostridium</a:t>
            </a:r>
            <a:r>
              <a:rPr kumimoji="1"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(0.5% vs. 1.8%) and </a:t>
            </a:r>
            <a:r>
              <a:rPr kumimoji="1" lang="en-US" altLang="zh-CN" sz="1200" i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Escherichia/Shigella</a:t>
            </a:r>
            <a:r>
              <a:rPr kumimoji="1"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(3.4% vs. 6.4%). </a:t>
            </a:r>
            <a:endParaRPr kumimoji="1" lang="en-US" altLang="zh-CN" sz="12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217774" y="1664959"/>
            <a:ext cx="3078241" cy="5219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400" b="1" dirty="0">
                <a:solidFill>
                  <a:srgbClr val="404040"/>
                </a:solidFill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  <a:sym typeface="+mn-ea"/>
              </a:rPr>
              <a:t>Decrease in the relative abundance of potentially pathogenic bacteria</a:t>
            </a:r>
            <a:endParaRPr kumimoji="1" lang="en-US" altLang="zh-CN" sz="1400" b="1" dirty="0">
              <a:solidFill>
                <a:srgbClr val="404040"/>
              </a:solidFill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36522" y="1686295"/>
            <a:ext cx="326009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400" b="1" dirty="0">
                <a:solidFill>
                  <a:srgbClr val="404040"/>
                </a:solidFill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Increase in the relative abundance of beneficial bacteria</a:t>
            </a:r>
            <a:endParaRPr kumimoji="1" lang="en-US" altLang="zh-CN" sz="1400" b="1" dirty="0">
              <a:solidFill>
                <a:srgbClr val="404040"/>
              </a:solidFill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  <a:p>
            <a:pPr algn="ctr"/>
            <a:endParaRPr kumimoji="1" lang="en-US" altLang="zh-CN" sz="1400" b="1" dirty="0">
              <a:solidFill>
                <a:srgbClr val="404040"/>
              </a:solidFill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543584" y="1827432"/>
            <a:ext cx="2876946" cy="4044139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3609" y="2538632"/>
            <a:ext cx="3038465" cy="338330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Promoted stable colonization of beneficial bacteria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Inhibited overgrowth of opportunistic pathogenic bacteria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Enhanced gut microbiota diversity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391795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Maintained gut microbial homeostasis and overall functional balance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09601" y="2016662"/>
            <a:ext cx="2506345" cy="3575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kumimoji="1" lang="en-US" altLang="zh-CN" b="1" noProof="0" dirty="0">
                <a:ln>
                  <a:noFill/>
                </a:ln>
                <a:solidFill>
                  <a:srgbClr val="843C0B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</a:t>
            </a:r>
            <a:r>
              <a:rPr kumimoji="1" lang="en-US" altLang="zh-CN" b="1" noProof="0" dirty="0">
                <a:ln>
                  <a:noFill/>
                </a:ln>
                <a:solidFill>
                  <a:srgbClr val="843C0B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 Outcome </a:t>
            </a:r>
            <a:endParaRPr kumimoji="1" lang="en-US" altLang="zh-CN" b="1" noProof="0" dirty="0">
              <a:ln>
                <a:noFill/>
              </a:ln>
              <a:solidFill>
                <a:srgbClr val="843C0B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725834" y="1664959"/>
            <a:ext cx="0" cy="454770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706755"/>
            <a:chOff x="400" y="1020"/>
            <a:chExt cx="10203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Immune Defense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43560" y="222123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45425" y="1183005"/>
            <a:ext cx="3968115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Inactive edible yeast; Zinc Gluconate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43512" y="1000812"/>
            <a:ext cx="648144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10000"/>
              </a:lnSpc>
            </a:pP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 b="1">
              <a:solidFill>
                <a:srgbClr val="234423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BL2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1;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Limosilactobacillus reuteri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LR08</a:t>
            </a:r>
            <a:endParaRPr lang="en-US" altLang="zh-CN" sz="1200" i="1">
              <a:solidFill>
                <a:srgbClr val="545759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breve</a:t>
            </a:r>
            <a:r>
              <a:rPr lang="zh-CN" altLang="en-US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BBr60;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subsp.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infantis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I45;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altLang="zh-CN" sz="1200" i="1">
              <a:solidFill>
                <a:srgbClr val="545759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kumimoji="1" lang="en-US" altLang="zh-CN" sz="12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8791575" y="2856865"/>
            <a:ext cx="2490470" cy="847090"/>
            <a:chOff x="13645" y="4359"/>
            <a:chExt cx="3922" cy="1334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组合 6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直接连接符 9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/>
        </p:nvSpPr>
        <p:spPr>
          <a:xfrm>
            <a:off x="703580" y="2574925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Promotes immune homeostasis by supporting balanced immune regulation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Enhances mucosal barrier integrity and supports healthy antimicrobial defense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Modulates inflammatory responses to reduce excessive inflammation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Supports overall immune balance and controlled immune recovery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5196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7 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91575" y="29000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791575" y="33915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37" name="表格 36"/>
          <p:cNvGraphicFramePr/>
          <p:nvPr>
            <p:custDataLst>
              <p:tags r:id="rId2"/>
            </p:custDataLst>
          </p:nvPr>
        </p:nvGraphicFramePr>
        <p:xfrm>
          <a:off x="617855" y="5019040"/>
          <a:ext cx="6399530" cy="131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575"/>
                <a:gridCol w="1453515"/>
                <a:gridCol w="1697990"/>
                <a:gridCol w="1695450"/>
              </a:tblGrid>
              <a:tr h="4102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BLa80: </a:t>
                      </a:r>
                      <a:endParaRPr lang="en-US" sz="900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ChiCTR2100053699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ChiCTR2300074956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NCT06412042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BBr60: </a:t>
                      </a:r>
                      <a:endParaRPr lang="en-US" sz="900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NCT06305650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NCT06196892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BC99: </a:t>
                      </a:r>
                      <a:endParaRPr lang="en-US" sz="900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ChiCTR2200065493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NCT06607562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NCT06637397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NCT06629441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NCT06680102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NCT06676111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NCT06885346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NCT06885632</a:t>
                      </a:r>
                      <a:endParaRPr lang="en-US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</a:endParaRPr>
                    </a:p>
                    <a:p>
                      <a:pPr>
                        <a:buNone/>
                      </a:pPr>
                      <a:endParaRPr kumimoji="1" lang="en-US" altLang="zh-CN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p>
                      <a:pPr>
                        <a:buNone/>
                      </a:pP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LRa05:</a:t>
                      </a:r>
                      <a:endParaRPr lang="en-US" sz="900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ChiCTR2300072220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ChiCTR2100053700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NCT05989295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ChiCTR2400080481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NCT06699537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NCT06821789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NCT06901791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33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BL21: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NCT06544278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BI45: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NCT06863415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LR08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NCT06875362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3360">
                <a:tc>
                  <a:txBody>
                    <a:bodyPr/>
                    <a:p>
                      <a:pPr>
                        <a:buNone/>
                      </a:pPr>
                      <a:endParaRPr kumimoji="1" lang="en-US" altLang="zh-CN" sz="900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3360">
                <a:tc>
                  <a:txBody>
                    <a:bodyPr/>
                    <a:p>
                      <a:pPr>
                        <a:buNone/>
                      </a:pPr>
                      <a:endParaRPr kumimoji="1" lang="en-US" altLang="zh-CN" sz="900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6478905" cy="706755"/>
            <a:chOff x="400" y="1020"/>
            <a:chExt cx="10203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Immune Defense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>
            <p:custDataLst>
              <p:tags r:id="rId1"/>
            </p:custDataLst>
          </p:nvPr>
        </p:nvSpPr>
        <p:spPr>
          <a:xfrm>
            <a:off x="4186555" y="3902710"/>
            <a:ext cx="7724140" cy="257175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461010" y="1249045"/>
            <a:ext cx="3380740" cy="515620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30C0B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7" name="圆角矩形 16"/>
          <p:cNvSpPr/>
          <p:nvPr>
            <p:custDataLst>
              <p:tags r:id="rId2"/>
            </p:custDataLst>
          </p:nvPr>
        </p:nvSpPr>
        <p:spPr>
          <a:xfrm>
            <a:off x="4201160" y="1206500"/>
            <a:ext cx="7724140" cy="257175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>
            <p:custDataLst>
              <p:tags r:id="rId3"/>
            </p:custDataLst>
          </p:nvPr>
        </p:nvSpPr>
        <p:spPr>
          <a:xfrm>
            <a:off x="5227774" y="1249044"/>
            <a:ext cx="567944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odulation of antimicrobial peptide LL-37 and calprotectin levels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5367573" y="3951501"/>
            <a:ext cx="542226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Times New Roman" panose="02020603050405020304" pitchFamily="18" charset="0"/>
              </a:rPr>
              <a:t>Reduction in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Times New Roman" panose="02020603050405020304" pitchFamily="18" charset="0"/>
              </a:rPr>
              <a:t> inflammatory levels in patients with constipation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Times New Roman" panose="02020603050405020304" pitchFamily="18" charset="0"/>
            </a:endParaRPr>
          </a:p>
        </p:txBody>
      </p:sp>
      <p:pic>
        <p:nvPicPr>
          <p:cNvPr id="26" name="图片 2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screen"/>
          <a:stretch>
            <a:fillRect/>
          </a:stretch>
        </p:blipFill>
        <p:spPr>
          <a:xfrm>
            <a:off x="4438167" y="4241148"/>
            <a:ext cx="4806200" cy="2041285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2687493" y="4241338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516251" y="4417568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9" name="文本框 28"/>
          <p:cNvSpPr txBox="1"/>
          <p:nvPr>
            <p:custDataLst>
              <p:tags r:id="rId7"/>
            </p:custDataLst>
          </p:nvPr>
        </p:nvSpPr>
        <p:spPr>
          <a:xfrm>
            <a:off x="8472093" y="1990154"/>
            <a:ext cx="315486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LR08 intervention significantly elevated serum immunoglobulin IgA and IgM levels while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reducing antimicrobial peptide LL-37 and increasing calprotectin content, enhancing mucosal immunity and modulating innate immune responses.</a:t>
            </a:r>
            <a:endParaRPr kumimoji="1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>
            <p:custDataLst>
              <p:tags r:id="rId8"/>
            </p:custDataLst>
          </p:nvPr>
        </p:nvSpPr>
        <p:spPr>
          <a:xfrm>
            <a:off x="9244303" y="4660269"/>
            <a:ext cx="2565676" cy="10147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BC99 intervention significantly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reduced patients' pro-inflammatory factor</a:t>
            </a:r>
            <a:r>
              <a:rPr kumimoji="1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IL-6 levels (p &lt; 0.05) while elevating anti‑inflammatory factors IL-4 and IL-10 (p &lt; 0.01). </a:t>
            </a:r>
            <a:endParaRPr kumimoji="1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82905" y="1408781"/>
            <a:ext cx="3583547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234423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91358" y="1778355"/>
            <a:ext cx="3120096" cy="46977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reduced antimicrobial peptide LL-37 levels, elevated calprotectin levels, improved mucosal barrier function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Elevated anti-inflammatory factor levels, reduced pro-inflammatory factor levels, effectively modulated systemic inflammatory status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Maintained stable levels of key inflammatory factors, promoted the restoration of immune homeostasis, and supported balanced immune regulation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35" name="图片 34" descr="向上箭头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5640000" flipH="1">
            <a:off x="5105400" y="5003165"/>
            <a:ext cx="328930" cy="32893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4767580" y="4747260"/>
            <a:ext cx="10871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solidFill>
                  <a:srgbClr val="C00000"/>
                </a:solidFill>
              </a:rPr>
              <a:t>23.25pg/ml</a:t>
            </a:r>
            <a:endParaRPr lang="en-US" altLang="zh-CN" sz="1000" b="1">
              <a:solidFill>
                <a:srgbClr val="C00000"/>
              </a:solidFill>
            </a:endParaRPr>
          </a:p>
        </p:txBody>
      </p:sp>
      <p:pic>
        <p:nvPicPr>
          <p:cNvPr id="39" name="图片 38" descr="向上箭头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5640000" flipH="1">
            <a:off x="6647180" y="4871085"/>
            <a:ext cx="328930" cy="328930"/>
          </a:xfrm>
          <a:prstGeom prst="rect">
            <a:avLst/>
          </a:prstGeom>
        </p:spPr>
      </p:pic>
      <p:sp>
        <p:nvSpPr>
          <p:cNvPr id="41" name="文本框 40"/>
          <p:cNvSpPr txBox="1"/>
          <p:nvPr/>
        </p:nvSpPr>
        <p:spPr>
          <a:xfrm>
            <a:off x="6324600" y="4673600"/>
            <a:ext cx="10871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solidFill>
                  <a:srgbClr val="C00000"/>
                </a:solidFill>
              </a:rPr>
              <a:t>4.96pg/ml</a:t>
            </a:r>
            <a:endParaRPr lang="en-US" altLang="zh-CN" sz="1000" b="1">
              <a:solidFill>
                <a:srgbClr val="C00000"/>
              </a:solidFill>
            </a:endParaRPr>
          </a:p>
        </p:txBody>
      </p:sp>
      <p:pic>
        <p:nvPicPr>
          <p:cNvPr id="42" name="图片 41" descr="向上箭头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9780000" flipH="1">
            <a:off x="8339455" y="4780915"/>
            <a:ext cx="328930" cy="328930"/>
          </a:xfrm>
          <a:prstGeom prst="rect">
            <a:avLst/>
          </a:prstGeom>
        </p:spPr>
      </p:pic>
      <p:sp>
        <p:nvSpPr>
          <p:cNvPr id="45" name="文本框 44"/>
          <p:cNvSpPr txBox="1"/>
          <p:nvPr/>
        </p:nvSpPr>
        <p:spPr>
          <a:xfrm>
            <a:off x="8177530" y="4615180"/>
            <a:ext cx="10871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solidFill>
                  <a:srgbClr val="C00000"/>
                </a:solidFill>
              </a:rPr>
              <a:t>14.08pg/ml</a:t>
            </a:r>
            <a:endParaRPr lang="en-US" altLang="zh-CN" sz="1000" b="1">
              <a:solidFill>
                <a:srgbClr val="C00000"/>
              </a:solidFill>
            </a:endParaRPr>
          </a:p>
        </p:txBody>
      </p:sp>
      <p:pic>
        <p:nvPicPr>
          <p:cNvPr id="46" name="图片 45"/>
          <p:cNvPicPr>
            <a:picLocks noChangeAspect="1"/>
          </p:cNvPicPr>
          <p:nvPr/>
        </p:nvPicPr>
        <p:blipFill>
          <a:blip r:embed="rId11">
            <a:clrChange>
              <a:clrFrom>
                <a:srgbClr val="F5F6F7">
                  <a:alpha val="100000"/>
                </a:srgbClr>
              </a:clrFrom>
              <a:clrTo>
                <a:srgbClr val="F5F6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28210" y="1730375"/>
            <a:ext cx="3449320" cy="1894840"/>
          </a:xfrm>
          <a:prstGeom prst="rect">
            <a:avLst/>
          </a:prstGeom>
        </p:spPr>
      </p:pic>
      <p:pic>
        <p:nvPicPr>
          <p:cNvPr id="48" name="图片 47" descr="向上箭头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9120000" flipH="1">
            <a:off x="5638800" y="1819910"/>
            <a:ext cx="508000" cy="508000"/>
          </a:xfrm>
          <a:prstGeom prst="rect">
            <a:avLst/>
          </a:prstGeom>
        </p:spPr>
      </p:pic>
      <p:pic>
        <p:nvPicPr>
          <p:cNvPr id="53" name="图片 52" descr="向上箭头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6120000" flipH="1">
            <a:off x="7341235" y="1873885"/>
            <a:ext cx="433705" cy="568960"/>
          </a:xfrm>
          <a:prstGeom prst="rect">
            <a:avLst/>
          </a:prstGeom>
        </p:spPr>
      </p:pic>
      <p:grpSp>
        <p:nvGrpSpPr>
          <p:cNvPr id="54" name="组合 53"/>
          <p:cNvGrpSpPr/>
          <p:nvPr>
            <p:custDataLst>
              <p:tags r:id="rId12"/>
            </p:custDataLst>
          </p:nvPr>
        </p:nvGrpSpPr>
        <p:grpSpPr>
          <a:xfrm>
            <a:off x="4186443" y="1231900"/>
            <a:ext cx="857717" cy="306705"/>
            <a:chOff x="6891" y="1828"/>
            <a:chExt cx="1068" cy="483"/>
          </a:xfrm>
        </p:grpSpPr>
        <p:sp>
          <p:nvSpPr>
            <p:cNvPr id="55" name="文本框 54"/>
            <p:cNvSpPr txBox="1"/>
            <p:nvPr>
              <p:custDataLst>
                <p:tags r:id="rId13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weeks</a:t>
              </a:r>
              <a:endPara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58" name="圆角矩形 57"/>
            <p:cNvSpPr/>
            <p:nvPr>
              <p:custDataLst>
                <p:tags r:id="rId14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59" name="组合 58"/>
          <p:cNvGrpSpPr/>
          <p:nvPr>
            <p:custDataLst>
              <p:tags r:id="rId15"/>
            </p:custDataLst>
          </p:nvPr>
        </p:nvGrpSpPr>
        <p:grpSpPr>
          <a:xfrm>
            <a:off x="4169298" y="3891280"/>
            <a:ext cx="857717" cy="306705"/>
            <a:chOff x="6891" y="1828"/>
            <a:chExt cx="1068" cy="483"/>
          </a:xfrm>
        </p:grpSpPr>
        <p:sp>
          <p:nvSpPr>
            <p:cNvPr id="60" name="文本框 59"/>
            <p:cNvSpPr txBox="1"/>
            <p:nvPr>
              <p:custDataLst>
                <p:tags r:id="rId16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weeks</a:t>
              </a:r>
              <a:endPara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64" name="圆角矩形 63"/>
            <p:cNvSpPr/>
            <p:nvPr>
              <p:custDataLst>
                <p:tags r:id="rId17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65" name="圆角矩形 64"/>
          <p:cNvSpPr/>
          <p:nvPr/>
        </p:nvSpPr>
        <p:spPr>
          <a:xfrm rot="5400000">
            <a:off x="8278219" y="5742438"/>
            <a:ext cx="301774" cy="102545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1" name="圆角矩形 70"/>
          <p:cNvSpPr/>
          <p:nvPr/>
        </p:nvSpPr>
        <p:spPr>
          <a:xfrm rot="5400000">
            <a:off x="5305200" y="5557444"/>
            <a:ext cx="259425" cy="13714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5227713" y="6046328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BC99</a:t>
            </a: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group​</a:t>
            </a:r>
            <a:endParaRPr kumimoji="1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3" name="圆角矩形 72"/>
          <p:cNvSpPr/>
          <p:nvPr/>
        </p:nvSpPr>
        <p:spPr>
          <a:xfrm rot="5400000">
            <a:off x="6690664" y="5530770"/>
            <a:ext cx="301774" cy="144879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6132381" y="6060134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Placebo</a:t>
            </a:r>
            <a:endParaRPr kumimoji="1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6706678" y="6052443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BC99</a:t>
            </a: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group​</a:t>
            </a:r>
            <a:endParaRPr kumimoji="1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7" name="文本框 58"/>
          <p:cNvSpPr txBox="1"/>
          <p:nvPr/>
        </p:nvSpPr>
        <p:spPr>
          <a:xfrm>
            <a:off x="7632350" y="6067825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Placebo</a:t>
            </a:r>
            <a:endParaRPr kumimoji="1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8" name="文本框 62"/>
          <p:cNvSpPr txBox="1"/>
          <p:nvPr/>
        </p:nvSpPr>
        <p:spPr>
          <a:xfrm>
            <a:off x="8206647" y="6060134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BC99</a:t>
            </a: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group​</a:t>
            </a:r>
            <a:endParaRPr kumimoji="1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4668071" y="6044894"/>
            <a:ext cx="9852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Placebo</a:t>
            </a:r>
            <a:endParaRPr kumimoji="1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813040" cy="398780"/>
            <a:chOff x="400" y="1020"/>
            <a:chExt cx="12304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36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Symptom Relief for Adult Allergic Rhinitis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文本框 28"/>
          <p:cNvSpPr txBox="1"/>
          <p:nvPr/>
        </p:nvSpPr>
        <p:spPr>
          <a:xfrm>
            <a:off x="7163435" y="1061720"/>
            <a:ext cx="4522470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Yeast Beta-Glucan; Chaga Mushroom Powder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圆角矩形 37"/>
          <p:cNvSpPr/>
          <p:nvPr userDrawn="1"/>
        </p:nvSpPr>
        <p:spPr>
          <a:xfrm>
            <a:off x="506095" y="2124710"/>
            <a:ext cx="11179810" cy="1950085"/>
          </a:xfrm>
          <a:prstGeom prst="roundRect">
            <a:avLst>
              <a:gd name="adj" fmla="val 6306"/>
            </a:avLst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6613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9481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8791575" y="2894965"/>
            <a:ext cx="2490470" cy="847090"/>
            <a:chOff x="13645" y="4359"/>
            <a:chExt cx="3922" cy="1334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直接连接符 9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/>
        </p:nvSpPr>
        <p:spPr>
          <a:xfrm>
            <a:off x="703580" y="2479675"/>
            <a:ext cx="7321550" cy="19780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Alleviates allergic rhinitis symptoms </a:t>
            </a: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effectively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Regulates immune factor levels to improve immune homeostasis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Promotes the secretion of short-chain fatty acids to strengthen anti-inflammatory capabilities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5577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91575" y="29381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3580" y="2200910"/>
            <a:ext cx="18859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791575" y="33915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06095" y="974725"/>
            <a:ext cx="648144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 b="1">
              <a:solidFill>
                <a:srgbClr val="234423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breve</a:t>
            </a:r>
            <a:r>
              <a:rPr lang="zh-CN" altLang="en-US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BBr60;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Pediococcus acidilactici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PA53;</a:t>
            </a:r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Akkermansia muciniphila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Akk11/pAkk11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kumimoji="1" lang="en-US" altLang="zh-CN" sz="12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703580" y="5100955"/>
          <a:ext cx="6816090" cy="1021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endParaRPr kumimoji="1" lang="en-US" altLang="zh-CN" sz="900" b="0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ChiCTR2100053699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ChiCTR2300074956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NCT06412042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NCT06699537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BBr60:</a:t>
                      </a:r>
                      <a:r>
                        <a:rPr lang="en-US" sz="900" b="1" dirty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NCT06196892</a:t>
                      </a:r>
                      <a:endParaRPr lang="en-US" altLang="zh-CN">
                        <a:solidFill>
                          <a:srgbClr val="40404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PA53: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NCT06761443, NCT06648590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Akk11: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NCT06653101</a:t>
                      </a:r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pAkk11: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NCT06964932, NCT06964919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NCT06680102, NCT06885346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745730" cy="398780"/>
            <a:chOff x="400" y="1020"/>
            <a:chExt cx="1219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6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Symptom Relief for Adult Allergic Rhinitis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461010" y="1308100"/>
            <a:ext cx="3380740" cy="5078730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30C0B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687320" y="4264025"/>
            <a:ext cx="184785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516505" y="4440555"/>
            <a:ext cx="184785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82905" y="1481455"/>
            <a:ext cx="3583305" cy="32321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234423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43599" y="1863954"/>
            <a:ext cx="3308350" cy="41148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Alleviated allergic rhinitis and enhanced respiratory comfort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1" lang="en-US" altLang="zh-CN" sz="16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Anti-allergic and anti-inflammatory effects through immune regulation to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improve immune homeostasis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Optimized gut microbiota ecology to support microbiota health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Promoted short-chain fatty acid production to strengthen gut barrier and anti-inflammatory capabilities</a:t>
            </a:r>
            <a:endParaRPr kumimoji="1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" name="圆角矩形 2"/>
          <p:cNvSpPr/>
          <p:nvPr>
            <p:custDataLst>
              <p:tags r:id="rId1"/>
            </p:custDataLst>
          </p:nvPr>
        </p:nvSpPr>
        <p:spPr>
          <a:xfrm>
            <a:off x="4404360" y="3988435"/>
            <a:ext cx="7428230" cy="252793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" name="圆角矩形 3"/>
          <p:cNvSpPr/>
          <p:nvPr>
            <p:custDataLst>
              <p:tags r:id="rId2"/>
            </p:custDataLst>
          </p:nvPr>
        </p:nvSpPr>
        <p:spPr>
          <a:xfrm>
            <a:off x="4404360" y="1308100"/>
            <a:ext cx="7428230" cy="248221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9471614" y="4440497"/>
            <a:ext cx="2360876" cy="213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90000"/>
              </a:lnSpc>
            </a:pPr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articipants showed a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 decrease in serum immunoglobulin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IgE and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pro-inflammatory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IL-5 levels, along with a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 increase in anti-inflammatory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IL-10 levels. </a:t>
            </a:r>
            <a:endParaRPr kumimoji="1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665211" y="4297096"/>
            <a:ext cx="4944745" cy="2221230"/>
            <a:chOff x="5984905" y="4002207"/>
            <a:chExt cx="4849987" cy="2221308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84905" y="4002207"/>
              <a:ext cx="4842878" cy="2089481"/>
            </a:xfrm>
            <a:prstGeom prst="rect">
              <a:avLst/>
            </a:prstGeom>
          </p:spPr>
        </p:pic>
        <p:sp>
          <p:nvSpPr>
            <p:cNvPr id="17" name="圆角矩形 16"/>
            <p:cNvSpPr/>
            <p:nvPr/>
          </p:nvSpPr>
          <p:spPr>
            <a:xfrm rot="5400000">
              <a:off x="8408885" y="3933238"/>
              <a:ext cx="301752" cy="427880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6120469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Placebo</a:t>
              </a:r>
              <a:endParaRPr kumimoji="1" lang="zh-CN" alt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604507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Probiotic</a:t>
              </a:r>
              <a:endParaRPr kumimoji="1" lang="zh-CN" alt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9287756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Placebo</a:t>
              </a:r>
              <a:endParaRPr kumimoji="1" lang="zh-CN" alt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9771794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Probiotic</a:t>
              </a:r>
              <a:endParaRPr kumimoji="1" lang="zh-CN" alt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7740620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Placebo</a:t>
              </a:r>
              <a:endParaRPr kumimoji="1" lang="zh-CN" alt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8224658" y="5858710"/>
              <a:ext cx="1063098" cy="2140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Probiotic</a:t>
              </a:r>
              <a:endParaRPr kumimoji="1" lang="zh-CN" alt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675618" y="1481421"/>
            <a:ext cx="5392290" cy="2260859"/>
            <a:chOff x="4979671" y="1469314"/>
            <a:chExt cx="7098250" cy="3516496"/>
          </a:xfrm>
        </p:grpSpPr>
        <p:sp>
          <p:nvSpPr>
            <p:cNvPr id="23" name="圆角矩形 22"/>
            <p:cNvSpPr/>
            <p:nvPr/>
          </p:nvSpPr>
          <p:spPr>
            <a:xfrm rot="5400000">
              <a:off x="5696043" y="3929275"/>
              <a:ext cx="378208" cy="17348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圆角矩形 29"/>
            <p:cNvSpPr/>
            <p:nvPr/>
          </p:nvSpPr>
          <p:spPr>
            <a:xfrm rot="5400000">
              <a:off x="10773007" y="3680896"/>
              <a:ext cx="462090" cy="214773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47900" y="1469314"/>
              <a:ext cx="6017274" cy="3377382"/>
            </a:xfrm>
            <a:prstGeom prst="rect">
              <a:avLst/>
            </a:prstGeom>
          </p:spPr>
        </p:pic>
        <p:sp>
          <p:nvSpPr>
            <p:cNvPr id="35" name="圆角矩形 34"/>
            <p:cNvSpPr/>
            <p:nvPr/>
          </p:nvSpPr>
          <p:spPr>
            <a:xfrm>
              <a:off x="5147901" y="2250398"/>
              <a:ext cx="301752" cy="156264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/>
            </a:p>
          </p:txBody>
        </p:sp>
        <p:sp>
          <p:nvSpPr>
            <p:cNvPr id="36" name="文本框 35"/>
            <p:cNvSpPr txBox="1"/>
            <p:nvPr/>
          </p:nvSpPr>
          <p:spPr>
            <a:xfrm rot="16200000">
              <a:off x="4060329" y="2983130"/>
              <a:ext cx="2444707" cy="606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Visual Model ASR Score</a:t>
              </a:r>
              <a:endParaRPr kumimoji="1"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 rot="5400000">
              <a:off x="6601702" y="3878261"/>
              <a:ext cx="301752" cy="166817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349461" y="4521037"/>
              <a:ext cx="1927058" cy="3575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Probiotic_Pre</a:t>
              </a:r>
              <a:endParaRPr kumimoji="1" lang="zh-CN" alt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6328109" y="4520238"/>
              <a:ext cx="1927058" cy="3575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Probiotic_Post</a:t>
              </a:r>
              <a:endParaRPr kumimoji="1" lang="zh-CN" alt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圆角矩形 40"/>
            <p:cNvSpPr/>
            <p:nvPr/>
          </p:nvSpPr>
          <p:spPr>
            <a:xfrm rot="5400000">
              <a:off x="9779307" y="3792102"/>
              <a:ext cx="301752" cy="166817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9223523" y="4442550"/>
              <a:ext cx="804633" cy="3812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Placebo</a:t>
              </a:r>
              <a:endParaRPr kumimoji="1" lang="zh-CN" alt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9729259" y="4424266"/>
              <a:ext cx="1146106" cy="3812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Probiotic</a:t>
              </a:r>
              <a:endParaRPr kumimoji="1" lang="zh-CN" alt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圆角矩形 47"/>
            <p:cNvSpPr/>
            <p:nvPr/>
          </p:nvSpPr>
          <p:spPr>
            <a:xfrm>
              <a:off x="8445849" y="1897183"/>
              <a:ext cx="439018" cy="229322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文本框 50"/>
            <p:cNvSpPr txBox="1"/>
            <p:nvPr/>
          </p:nvSpPr>
          <p:spPr>
            <a:xfrm rot="16200000">
              <a:off x="7656413" y="3009917"/>
              <a:ext cx="1927058" cy="3627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TINSS Score</a:t>
              </a:r>
              <a:endPara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9288378" y="1674871"/>
            <a:ext cx="2474469" cy="1748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articipants showed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reduced scores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for rhinitis symptoms (nasal congestion, itching, sneezing, runny nose) and associated symptoms (post-nasal drip, sudden tearing, nasal and eye itching, nasal and palatal pain, headache). </a:t>
            </a: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54" name="组合 53"/>
          <p:cNvGrpSpPr/>
          <p:nvPr>
            <p:custDataLst>
              <p:tags r:id="rId7"/>
            </p:custDataLst>
          </p:nvPr>
        </p:nvGrpSpPr>
        <p:grpSpPr>
          <a:xfrm>
            <a:off x="4404387" y="1320845"/>
            <a:ext cx="857717" cy="306705"/>
            <a:chOff x="6891" y="1828"/>
            <a:chExt cx="1068" cy="483"/>
          </a:xfrm>
        </p:grpSpPr>
        <p:sp>
          <p:nvSpPr>
            <p:cNvPr id="55" name="文本框 54"/>
            <p:cNvSpPr txBox="1"/>
            <p:nvPr>
              <p:custDataLst>
                <p:tags r:id="rId8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weeks</a:t>
              </a:r>
              <a:endPara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58" name="圆角矩形 57"/>
            <p:cNvSpPr/>
            <p:nvPr>
              <p:custDataLst>
                <p:tags r:id="rId9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>
            <p:custDataLst>
              <p:tags r:id="rId10"/>
            </p:custDataLst>
          </p:nvPr>
        </p:nvGrpSpPr>
        <p:grpSpPr>
          <a:xfrm>
            <a:off x="4387463" y="3988472"/>
            <a:ext cx="857717" cy="306705"/>
            <a:chOff x="6891" y="1828"/>
            <a:chExt cx="1068" cy="483"/>
          </a:xfrm>
        </p:grpSpPr>
        <p:sp>
          <p:nvSpPr>
            <p:cNvPr id="9" name="文本框 8"/>
            <p:cNvSpPr txBox="1"/>
            <p:nvPr>
              <p:custDataLst>
                <p:tags r:id="rId11"/>
              </p:custDataLst>
            </p:nvPr>
          </p:nvSpPr>
          <p:spPr>
            <a:xfrm>
              <a:off x="6891" y="1828"/>
              <a:ext cx="1068" cy="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weeks</a:t>
              </a:r>
              <a:endPara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10" name="圆角矩形 9"/>
            <p:cNvSpPr/>
            <p:nvPr>
              <p:custDataLst>
                <p:tags r:id="rId12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813040" cy="398780"/>
            <a:chOff x="400" y="1020"/>
            <a:chExt cx="12304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36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Symptom Relief for Pediatric Allergic Rhinitis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221865"/>
            <a:ext cx="11179810" cy="1998980"/>
          </a:xfrm>
          <a:prstGeom prst="roundRect">
            <a:avLst>
              <a:gd name="adj" fmla="val 6306"/>
            </a:avLst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78297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31165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8791575" y="2894965"/>
            <a:ext cx="2490470" cy="847090"/>
            <a:chOff x="13645" y="4359"/>
            <a:chExt cx="3922" cy="1334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直接连接符 9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/>
        </p:nvSpPr>
        <p:spPr>
          <a:xfrm>
            <a:off x="703604" y="2651760"/>
            <a:ext cx="778827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Significantly alleviates allergic rhinitis symptoms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Markedly reduces nasal and ocular discomfort, enhancing overall quality of life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Effectively lowers inflammation-related cytokine levels, supporting immune regulation and reducing inflammation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5577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91575" y="293814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3604" y="240728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791575" y="339153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06029" y="1000812"/>
            <a:ext cx="739838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 b="1">
              <a:solidFill>
                <a:srgbClr val="234423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21;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breve</a:t>
            </a:r>
            <a:r>
              <a:rPr lang="zh-CN" altLang="en-US" sz="1200" b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BBr60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 b="1">
              <a:solidFill>
                <a:srgbClr val="545759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kumimoji="1" lang="en-US" altLang="zh-CN" sz="1200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subsp</a:t>
            </a:r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 infantis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BI45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kumimoji="1" lang="en-US" altLang="zh-CN" sz="12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773670" y="1209040"/>
            <a:ext cx="3912235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Inactive edible yeast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2" name="表格 11"/>
          <p:cNvGraphicFramePr/>
          <p:nvPr userDrawn="1"/>
        </p:nvGraphicFramePr>
        <p:xfrm>
          <a:off x="703580" y="5143500"/>
          <a:ext cx="6816090" cy="1021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endParaRPr kumimoji="1" lang="en-US" altLang="zh-CN" sz="900" b="0" dirty="0">
                        <a:solidFill>
                          <a:srgbClr val="234423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ChiCTR2100053699</a:t>
                      </a: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ChiCTR2300074956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NCT06412042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NCT06699537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BBr60:</a:t>
                      </a:r>
                      <a:r>
                        <a:rPr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NCT06305650, NCT06196892</a:t>
                      </a:r>
                      <a:endParaRPr lang="en-US" altLang="zh-CN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BL21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NCT06544278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BI45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NCT06863415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NCT06676111, NCT06885632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7416165" y="6099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3875819" y="4102056"/>
            <a:ext cx="7973695" cy="232600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745730" cy="398780"/>
            <a:chOff x="400" y="1020"/>
            <a:chExt cx="1219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6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Symptom Relief for Pediatric Allergic Rhinitis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圆角矩形 15"/>
          <p:cNvSpPr/>
          <p:nvPr/>
        </p:nvSpPr>
        <p:spPr>
          <a:xfrm>
            <a:off x="501876" y="1482331"/>
            <a:ext cx="2949575" cy="4349408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30C0B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85005" y="1668337"/>
            <a:ext cx="3583305" cy="32321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234423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43584" y="2230022"/>
            <a:ext cx="2715806" cy="3398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alleviate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d allergic rhinitis symptoms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Markedly reduced nasal and ocular discomfort, effectively improve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d quality of life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Lowered inflammation-related cytokine levels and alleviate inflammatory responses, 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cientifically validated immune regulation effects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6" name="圆角矩形 5"/>
          <p:cNvSpPr/>
          <p:nvPr>
            <p:custDataLst>
              <p:tags r:id="rId2"/>
            </p:custDataLst>
          </p:nvPr>
        </p:nvSpPr>
        <p:spPr>
          <a:xfrm>
            <a:off x="3858895" y="1308100"/>
            <a:ext cx="7973695" cy="248221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9472241" y="4335804"/>
            <a:ext cx="2360295" cy="213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100000"/>
              </a:lnSpc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Compared to baseline,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participants' quality of life significantly improved. 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Participants'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serum IL-4 levels were significantly reduced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. </a:t>
            </a:r>
            <a:endParaRPr kumimoji="1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9488630" y="1795761"/>
            <a:ext cx="2111827" cy="11787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he total rhinitis symptom score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decreased by 1.39 points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. Associated symptom score decreased by 3 points. </a:t>
            </a: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073182" y="1377950"/>
            <a:ext cx="5346408" cy="2329692"/>
            <a:chOff x="5705066" y="858093"/>
            <a:chExt cx="5320088" cy="2329398"/>
          </a:xfrm>
        </p:grpSpPr>
        <p:sp>
          <p:nvSpPr>
            <p:cNvPr id="9" name="圆角矩形 8"/>
            <p:cNvSpPr/>
            <p:nvPr/>
          </p:nvSpPr>
          <p:spPr>
            <a:xfrm rot="16200000">
              <a:off x="9739828" y="2086596"/>
              <a:ext cx="301752" cy="180631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5" cstate="screen"/>
            <a:stretch>
              <a:fillRect/>
            </a:stretch>
          </p:blipFill>
          <p:spPr>
            <a:xfrm>
              <a:off x="8317246" y="875678"/>
              <a:ext cx="2477732" cy="2311813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6" cstate="screen"/>
            <a:stretch>
              <a:fillRect/>
            </a:stretch>
          </p:blipFill>
          <p:spPr>
            <a:xfrm>
              <a:off x="5792003" y="858093"/>
              <a:ext cx="2477732" cy="2329398"/>
            </a:xfrm>
            <a:prstGeom prst="rect">
              <a:avLst/>
            </a:prstGeom>
          </p:spPr>
        </p:pic>
        <p:sp>
          <p:nvSpPr>
            <p:cNvPr id="25" name="圆角矩形 24"/>
            <p:cNvSpPr/>
            <p:nvPr/>
          </p:nvSpPr>
          <p:spPr>
            <a:xfrm>
              <a:off x="5818507" y="962397"/>
              <a:ext cx="237979" cy="193288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5400000">
              <a:off x="7150703" y="2227864"/>
              <a:ext cx="235556" cy="168369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155218" y="2895280"/>
              <a:ext cx="1501020" cy="2450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Probiotic_Pre</a:t>
              </a:r>
              <a:endParaRPr kumimoji="1" lang="zh-CN" alt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012119" y="2895279"/>
              <a:ext cx="1501020" cy="2450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Probiotic_Post</a:t>
              </a:r>
              <a:endParaRPr kumimoji="1" lang="zh-CN" alt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5006964" y="1743700"/>
              <a:ext cx="1823983" cy="4277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Total Symptom Score for Allergic Rhinitis (TSS)</a:t>
              </a:r>
              <a:endParaRPr kumimoji="1" lang="zh-CN" alt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圆角矩形 19"/>
            <p:cNvSpPr/>
            <p:nvPr/>
          </p:nvSpPr>
          <p:spPr>
            <a:xfrm>
              <a:off x="8317246" y="1091666"/>
              <a:ext cx="277319" cy="171777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 rot="16200000">
              <a:off x="7564283" y="1760448"/>
              <a:ext cx="1823983" cy="4277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Rhinitis Accompanying Symptom Score</a:t>
              </a:r>
              <a:endParaRPr kumimoji="1" lang="zh-CN" alt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6697095" y="1710064"/>
              <a:ext cx="315024" cy="480980"/>
            </a:xfrm>
            <a:prstGeom prst="roundRect">
              <a:avLst/>
            </a:prstGeom>
            <a:solidFill>
              <a:srgbClr val="ECAA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7498726" y="2358684"/>
              <a:ext cx="301752" cy="341736"/>
            </a:xfrm>
            <a:prstGeom prst="roundRect">
              <a:avLst/>
            </a:prstGeom>
            <a:solidFill>
              <a:srgbClr val="A6C7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" name="圆角矩形 51"/>
            <p:cNvSpPr/>
            <p:nvPr/>
          </p:nvSpPr>
          <p:spPr>
            <a:xfrm>
              <a:off x="9209110" y="2048823"/>
              <a:ext cx="315024" cy="480980"/>
            </a:xfrm>
            <a:prstGeom prst="roundRect">
              <a:avLst/>
            </a:prstGeom>
            <a:solidFill>
              <a:srgbClr val="ECAA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4" name="圆角矩形 53"/>
            <p:cNvSpPr/>
            <p:nvPr/>
          </p:nvSpPr>
          <p:spPr>
            <a:xfrm>
              <a:off x="10004823" y="2588758"/>
              <a:ext cx="285280" cy="188256"/>
            </a:xfrm>
            <a:prstGeom prst="roundRect">
              <a:avLst/>
            </a:prstGeom>
            <a:solidFill>
              <a:srgbClr val="A6C7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" name="圆角矩形 54"/>
            <p:cNvSpPr/>
            <p:nvPr/>
          </p:nvSpPr>
          <p:spPr>
            <a:xfrm rot="5400000">
              <a:off x="9636063" y="2157843"/>
              <a:ext cx="241306" cy="179073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8670714" y="2878556"/>
              <a:ext cx="1501020" cy="2450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Probiotic_Pre</a:t>
              </a:r>
              <a:endParaRPr kumimoji="1" lang="zh-CN" alt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9524134" y="2875854"/>
              <a:ext cx="1501020" cy="2450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Probiotic_Post</a:t>
              </a:r>
              <a:endParaRPr kumimoji="1" lang="zh-CN" alt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32" name="图片 131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6973189" y="4216390"/>
            <a:ext cx="2230532" cy="2083058"/>
          </a:xfrm>
          <a:prstGeom prst="rect">
            <a:avLst/>
          </a:prstGeom>
        </p:spPr>
      </p:pic>
      <p:sp>
        <p:nvSpPr>
          <p:cNvPr id="139" name="圆角矩形 138"/>
          <p:cNvSpPr/>
          <p:nvPr/>
        </p:nvSpPr>
        <p:spPr>
          <a:xfrm>
            <a:off x="6882684" y="4642341"/>
            <a:ext cx="337161" cy="143689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0" name="文本框 139"/>
          <p:cNvSpPr txBox="1"/>
          <p:nvPr/>
        </p:nvSpPr>
        <p:spPr>
          <a:xfrm rot="16200000">
            <a:off x="6169102" y="5116287"/>
            <a:ext cx="1823983" cy="260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IL-4</a:t>
            </a:r>
            <a:r>
              <a:rPr kumimoji="1" lang="zh-CN" alt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(pg/mL)</a:t>
            </a:r>
            <a:endParaRPr kumimoji="1" lang="zh-CN" altLang="en-US" sz="1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1" name="圆角矩形 140"/>
          <p:cNvSpPr/>
          <p:nvPr/>
        </p:nvSpPr>
        <p:spPr>
          <a:xfrm rot="5400000">
            <a:off x="8286496" y="5494603"/>
            <a:ext cx="259370" cy="151260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2" name="文本框 141"/>
          <p:cNvSpPr txBox="1"/>
          <p:nvPr/>
        </p:nvSpPr>
        <p:spPr>
          <a:xfrm>
            <a:off x="7746619" y="6077685"/>
            <a:ext cx="626743" cy="245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Placebo</a:t>
            </a:r>
            <a:endParaRPr kumimoji="1" lang="zh-CN" alt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8212608" y="6087866"/>
            <a:ext cx="892723" cy="245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Probiotic</a:t>
            </a:r>
            <a:endParaRPr kumimoji="1" lang="zh-CN" alt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圆角矩形 143"/>
          <p:cNvSpPr/>
          <p:nvPr/>
        </p:nvSpPr>
        <p:spPr>
          <a:xfrm>
            <a:off x="7857313" y="4870827"/>
            <a:ext cx="315024" cy="480980"/>
          </a:xfrm>
          <a:prstGeom prst="roundRect">
            <a:avLst/>
          </a:prstGeom>
          <a:solidFill>
            <a:srgbClr val="ECAAA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5" name="圆角矩形 144"/>
          <p:cNvSpPr/>
          <p:nvPr/>
        </p:nvSpPr>
        <p:spPr>
          <a:xfrm>
            <a:off x="8508053" y="5286791"/>
            <a:ext cx="301752" cy="341736"/>
          </a:xfrm>
          <a:prstGeom prst="roundRect">
            <a:avLst/>
          </a:prstGeom>
          <a:solidFill>
            <a:srgbClr val="A6C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49" name="图片 148" descr="截屏2026-01-23 16.15.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26974" y="4173176"/>
            <a:ext cx="2570480" cy="2180590"/>
          </a:xfrm>
          <a:prstGeom prst="rect">
            <a:avLst/>
          </a:prstGeom>
        </p:spPr>
      </p:pic>
      <p:grpSp>
        <p:nvGrpSpPr>
          <p:cNvPr id="21" name="组合 20"/>
          <p:cNvGrpSpPr/>
          <p:nvPr>
            <p:custDataLst>
              <p:tags r:id="rId9"/>
            </p:custDataLst>
          </p:nvPr>
        </p:nvGrpSpPr>
        <p:grpSpPr>
          <a:xfrm>
            <a:off x="3875855" y="6159751"/>
            <a:ext cx="840793" cy="268690"/>
            <a:chOff x="6891" y="1828"/>
            <a:chExt cx="1068" cy="471"/>
          </a:xfrm>
        </p:grpSpPr>
        <p:sp>
          <p:nvSpPr>
            <p:cNvPr id="23" name="文本框 22"/>
            <p:cNvSpPr txBox="1"/>
            <p:nvPr>
              <p:custDataLst>
                <p:tags r:id="rId10"/>
              </p:custDataLst>
            </p:nvPr>
          </p:nvSpPr>
          <p:spPr>
            <a:xfrm>
              <a:off x="6891" y="1828"/>
              <a:ext cx="1068" cy="4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11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weeks</a:t>
              </a:r>
              <a:endParaRPr lang="en-US" altLang="zh-CN" sz="11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29" name="圆角矩形 28"/>
            <p:cNvSpPr/>
            <p:nvPr>
              <p:custDataLst>
                <p:tags r:id="rId11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>
            <p:custDataLst>
              <p:tags r:id="rId12"/>
            </p:custDataLst>
          </p:nvPr>
        </p:nvGrpSpPr>
        <p:grpSpPr>
          <a:xfrm>
            <a:off x="3858839" y="3521566"/>
            <a:ext cx="840793" cy="268690"/>
            <a:chOff x="6891" y="1828"/>
            <a:chExt cx="1068" cy="471"/>
          </a:xfrm>
        </p:grpSpPr>
        <p:sp>
          <p:nvSpPr>
            <p:cNvPr id="35" name="文本框 34"/>
            <p:cNvSpPr txBox="1"/>
            <p:nvPr>
              <p:custDataLst>
                <p:tags r:id="rId13"/>
              </p:custDataLst>
            </p:nvPr>
          </p:nvSpPr>
          <p:spPr>
            <a:xfrm>
              <a:off x="6891" y="1828"/>
              <a:ext cx="1068" cy="4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11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weeks</a:t>
              </a:r>
              <a:endParaRPr lang="en-US" altLang="zh-CN" sz="11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36" name="圆角矩形 35"/>
            <p:cNvSpPr/>
            <p:nvPr>
              <p:custDataLst>
                <p:tags r:id="rId14"/>
              </p:custDataLst>
            </p:nvPr>
          </p:nvSpPr>
          <p:spPr>
            <a:xfrm>
              <a:off x="6928" y="1828"/>
              <a:ext cx="1010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9318625" cy="706755"/>
            <a:chOff x="400" y="1020"/>
            <a:chExt cx="14675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2740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Support for Pediatric Atopic Dermatitis Modulation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 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D1E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234423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791673" y="1270488"/>
            <a:ext cx="3054985" cy="7067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06095" y="1067435"/>
            <a:ext cx="6481445" cy="1139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1200" i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ifidobacterium animalis</a:t>
            </a:r>
            <a:r>
              <a:rPr lang="en-US" altLang="zh-CN" sz="1200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BLa80; </a:t>
            </a:r>
            <a:r>
              <a:rPr lang="en-US" altLang="zh-CN" sz="1200" i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LRa</a:t>
            </a:r>
            <a:r>
              <a:rPr lang="en-US" altLang="zh-CN" sz="1200" b="1">
                <a:solidFill>
                  <a:srgbClr val="23442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05;</a:t>
            </a:r>
            <a:endParaRPr lang="en-US" altLang="zh-CN" sz="1200">
              <a:solidFill>
                <a:srgbClr val="234423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longum 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subsp.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longum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BL2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1;</a:t>
            </a:r>
            <a:r>
              <a:rPr lang="en-US" altLang="zh-CN" sz="1200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i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Limosilactobacillus reuteri </a:t>
            </a:r>
            <a:r>
              <a:rPr lang="en-US" altLang="zh-CN" sz="1200" b="1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LR08;</a:t>
            </a:r>
            <a:endParaRPr lang="en-US" altLang="zh-CN" sz="1200" i="1">
              <a:solidFill>
                <a:srgbClr val="545759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kumimoji="1" lang="en-US" altLang="zh-CN" sz="1200" i="1" dirty="0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Akkermansia muciniphila</a:t>
            </a:r>
            <a:r>
              <a:rPr kumimoji="1" lang="en-US" altLang="zh-CN" sz="1200" b="1" dirty="0">
                <a:solidFill>
                  <a:srgbClr val="5457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Akk11/pAkk11;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Weizmannia coagulans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BC99</a:t>
            </a:r>
            <a:endParaRPr kumimoji="1" lang="en-US" altLang="zh-CN" sz="12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8791575" y="2738120"/>
            <a:ext cx="2490470" cy="847090"/>
            <a:chOff x="13645" y="4359"/>
            <a:chExt cx="3922" cy="1334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直接连接符 9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/>
        </p:nvSpPr>
        <p:spPr>
          <a:xfrm>
            <a:off x="703580" y="2519680"/>
            <a:ext cx="732155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Alleviates eczema discomfort and protects sensitive skin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Enhances skin hydration and strengthens the natural skin barrier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Reduces rash incidence, supporting overall skin health and management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40093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91575" y="278130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3580" y="22752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791575" y="324802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703580" y="5100955"/>
          <a:ext cx="6816090" cy="1021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ChiCTR2300074956, NCT06412042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L</a:t>
                      </a:r>
                      <a:r>
                        <a:rPr kumimoji="1" lang="en-US" altLang="zh-CN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NCT05989295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BL21: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NCT06544278</a:t>
                      </a:r>
                      <a:endParaRPr lang="en-US" altLang="zh-CN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Clr>
                          <a:srgbClr val="000000"/>
                        </a:buClr>
                        <a:buSzPct val="99000"/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LR08: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NCT06875362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Akk11: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NCT06653101 </a:t>
                      </a:r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pAkk11: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NCT06964932, NCT06964919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BC99</a:t>
                      </a:r>
                      <a:r>
                        <a:rPr lang="en-US" sz="900" dirty="0">
                          <a:solidFill>
                            <a:srgbClr val="234423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NCT06676111, NCT06885632</a:t>
                      </a:r>
                      <a:endParaRPr kumimoji="1" lang="en-US" altLang="zh-CN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491095" cy="704850"/>
            <a:chOff x="400" y="1020"/>
            <a:chExt cx="11797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862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vulvovaginal candidiasis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22" y="1184840"/>
            <a:ext cx="5454709" cy="972255"/>
          </a:xfrm>
          <a:prstGeom prst="rect">
            <a:avLst/>
          </a:prstGeom>
        </p:spPr>
        <p:txBody>
          <a:bodyPr wrap="square" rtlCol="0">
            <a:noAutofit/>
          </a:bodyPr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9E1C51"/>
                </a:solidFill>
              </a:rPr>
              <a:t>LRa05;</a:t>
            </a:r>
            <a:r>
              <a:rPr lang="en-US" altLang="zh-CN" sz="1200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rgbClr val="9E1C51"/>
                </a:solidFill>
              </a:rPr>
              <a:t>Lactobacillus crispatus </a:t>
            </a:r>
            <a:r>
              <a:rPr lang="en-US" altLang="zh-CN" sz="1200" b="1">
                <a:solidFill>
                  <a:srgbClr val="9E1C51"/>
                </a:solidFill>
              </a:rPr>
              <a:t>LCr86;</a:t>
            </a:r>
            <a:endParaRPr lang="en-US" altLang="zh-CN" sz="1200" b="1">
              <a:solidFill>
                <a:srgbClr val="9E1C51"/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E1C51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9E1C51"/>
                </a:solidFill>
              </a:rPr>
              <a:t>LR08;</a:t>
            </a:r>
            <a:r>
              <a:rPr lang="en-US" altLang="zh-CN" sz="1200" i="1">
                <a:solidFill>
                  <a:srgbClr val="9E1C51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Pediococcus acidilactici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PA53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;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90;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1364" y="229241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026" y="2585401"/>
            <a:ext cx="6809105" cy="1060450"/>
          </a:xfrm>
          <a:prstGeom prst="rect">
            <a:avLst/>
          </a:prstGeom>
        </p:spPr>
        <p:txBody>
          <a:bodyPr wrap="none" rtlCol="0">
            <a:spAutoFit/>
          </a:bodyPr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Precisely inhibits </a:t>
            </a:r>
            <a:r>
              <a:rPr kumimoji="1" lang="en-US" altLang="zh-CN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Candida</a:t>
            </a: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colonization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Rapidly restores vaginal cleanliness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Repairs the mucosal barrier and alleviates vaginal inflammatory responses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09155" y="1280160"/>
            <a:ext cx="4636770" cy="6807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Cranberry Powder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Excipient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Inulin; Fructo-oligosaccharides;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852805" y="5066030"/>
          <a:ext cx="5649595" cy="633095"/>
        </p:xfrm>
        <a:graphic>
          <a:graphicData uri="http://schemas.openxmlformats.org/drawingml/2006/table">
            <a:tbl>
              <a:tblPr/>
              <a:tblGrid>
                <a:gridCol w="1981835"/>
                <a:gridCol w="1775460"/>
                <a:gridCol w="1892300"/>
              </a:tblGrid>
              <a:tr h="271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sz="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ChiCTR2400080481 </a:t>
                      </a:r>
                      <a:endParaRPr kumimoji="1"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0">
                        <a:buNone/>
                      </a:pP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LCr86</a:t>
                      </a:r>
                      <a:r>
                        <a:rPr lang="en-US" sz="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NCT06830122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LRa05+LR08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NCT07013409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444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PA53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NCT06648590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Lp90</a:t>
                      </a:r>
                      <a:r>
                        <a:rPr lang="en-US" sz="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NCT06987279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E1C5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NCT06629441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9547225" cy="706755"/>
            <a:chOff x="400" y="1020"/>
            <a:chExt cx="15035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100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Support for Pediatric Atopic Dermatitis Modulation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 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163435" y="602488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7416165" y="6099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圆角矩形 61"/>
          <p:cNvSpPr/>
          <p:nvPr>
            <p:custDataLst>
              <p:tags r:id="rId1"/>
            </p:custDataLst>
          </p:nvPr>
        </p:nvSpPr>
        <p:spPr>
          <a:xfrm>
            <a:off x="3858895" y="3988435"/>
            <a:ext cx="7973695" cy="2475230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377825" y="1308100"/>
            <a:ext cx="2949575" cy="4967605"/>
          </a:xfrm>
          <a:prstGeom prst="roundRect">
            <a:avLst>
              <a:gd name="adj" fmla="val 4428"/>
            </a:avLst>
          </a:prstGeom>
          <a:solidFill>
            <a:schemeClr val="bg1"/>
          </a:solidFill>
          <a:ln>
            <a:solidFill>
              <a:srgbClr val="30C0B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2604135" y="4264025"/>
            <a:ext cx="184785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2433320" y="4440555"/>
            <a:ext cx="184785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0960" y="1472541"/>
            <a:ext cx="3583305" cy="32321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234423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234423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422910" y="1926614"/>
            <a:ext cx="2859405" cy="44443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d eczema symptoms and alleviated discomfort in children with mild atopic dermatitis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Increased skin hydration levels, strengthening the skin's natural barrier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reduced the incidence of rashes, effectively preventing and improving allergic skin conditions in infants and young children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R="0" lvl="0" indent="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68" name="圆角矩形 67"/>
          <p:cNvSpPr/>
          <p:nvPr>
            <p:custDataLst>
              <p:tags r:id="rId2"/>
            </p:custDataLst>
          </p:nvPr>
        </p:nvSpPr>
        <p:spPr>
          <a:xfrm>
            <a:off x="3858895" y="1308100"/>
            <a:ext cx="7973695" cy="248221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69" name="文本框 68"/>
          <p:cNvSpPr txBox="1"/>
          <p:nvPr>
            <p:custDataLst>
              <p:tags r:id="rId3"/>
            </p:custDataLst>
          </p:nvPr>
        </p:nvSpPr>
        <p:spPr>
          <a:xfrm>
            <a:off x="9564650" y="4545450"/>
            <a:ext cx="2077594" cy="814414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100000"/>
              </a:lnSpc>
            </a:pPr>
            <a:r>
              <a:rPr kumimoji="1"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robiotics significantly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reduced the incidence of rashes in infants and young children. </a:t>
            </a:r>
            <a:endParaRPr kumimoji="1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70" name="文本框 69"/>
          <p:cNvSpPr txBox="1"/>
          <p:nvPr>
            <p:custDataLst>
              <p:tags r:id="rId4"/>
            </p:custDataLst>
          </p:nvPr>
        </p:nvSpPr>
        <p:spPr>
          <a:xfrm>
            <a:off x="9275084" y="1591342"/>
            <a:ext cx="2367160" cy="20218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LRa05 intervention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reduced eczema symptoms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 children with mild atopic dermatitis.</a:t>
            </a: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LRa05 intervention 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increased skin hydration levels 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 children</a:t>
            </a:r>
            <a:r>
              <a:rPr kumimoji="1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.</a:t>
            </a: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102" name="组合 101"/>
          <p:cNvGrpSpPr/>
          <p:nvPr/>
        </p:nvGrpSpPr>
        <p:grpSpPr>
          <a:xfrm>
            <a:off x="3879731" y="1490828"/>
            <a:ext cx="5130877" cy="2118835"/>
            <a:chOff x="5287021" y="895885"/>
            <a:chExt cx="5964849" cy="2641983"/>
          </a:xfrm>
        </p:grpSpPr>
        <p:sp>
          <p:nvSpPr>
            <p:cNvPr id="103" name="圆角矩形 102"/>
            <p:cNvSpPr/>
            <p:nvPr/>
          </p:nvSpPr>
          <p:spPr>
            <a:xfrm rot="5400000">
              <a:off x="7211791" y="1841298"/>
              <a:ext cx="235556" cy="168369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4" name="圆角矩形 103"/>
            <p:cNvSpPr/>
            <p:nvPr/>
          </p:nvSpPr>
          <p:spPr>
            <a:xfrm rot="16200000">
              <a:off x="9784721" y="1955224"/>
              <a:ext cx="301752" cy="180631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05" name="图片 104"/>
            <p:cNvPicPr>
              <a:picLocks noChangeAspect="1"/>
            </p:cNvPicPr>
            <p:nvPr/>
          </p:nvPicPr>
          <p:blipFill>
            <a:blip r:embed="rId5" cstate="email"/>
            <a:stretch>
              <a:fillRect/>
            </a:stretch>
          </p:blipFill>
          <p:spPr>
            <a:xfrm>
              <a:off x="5510599" y="995724"/>
              <a:ext cx="2802391" cy="2420765"/>
            </a:xfrm>
            <a:prstGeom prst="rect">
              <a:avLst/>
            </a:prstGeom>
          </p:spPr>
        </p:pic>
        <p:pic>
          <p:nvPicPr>
            <p:cNvPr id="106" name="图片 105"/>
            <p:cNvPicPr>
              <a:picLocks noChangeAspect="1"/>
            </p:cNvPicPr>
            <p:nvPr/>
          </p:nvPicPr>
          <p:blipFill>
            <a:blip r:embed="rId6" cstate="email"/>
            <a:stretch>
              <a:fillRect/>
            </a:stretch>
          </p:blipFill>
          <p:spPr>
            <a:xfrm>
              <a:off x="8534402" y="895885"/>
              <a:ext cx="2717468" cy="2641983"/>
            </a:xfrm>
            <a:prstGeom prst="rect">
              <a:avLst/>
            </a:prstGeom>
          </p:spPr>
        </p:pic>
        <p:sp>
          <p:nvSpPr>
            <p:cNvPr id="107" name="圆角矩形 106"/>
            <p:cNvSpPr/>
            <p:nvPr/>
          </p:nvSpPr>
          <p:spPr>
            <a:xfrm>
              <a:off x="5287021" y="1312423"/>
              <a:ext cx="432487" cy="169357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8" name="文本框 107"/>
            <p:cNvSpPr txBox="1"/>
            <p:nvPr/>
          </p:nvSpPr>
          <p:spPr>
            <a:xfrm rot="16200000">
              <a:off x="4613284" y="1925376"/>
              <a:ext cx="1823983" cy="3935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Improvement in Mild Atopic Dermatitis</a:t>
              </a:r>
              <a:r>
                <a:rPr kumimoji="1" lang="zh-CN" alt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(%)</a:t>
              </a:r>
              <a:endParaRPr kumimoji="1" lang="zh-CN" alt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9" name="圆角矩形 108"/>
            <p:cNvSpPr/>
            <p:nvPr/>
          </p:nvSpPr>
          <p:spPr>
            <a:xfrm>
              <a:off x="6235726" y="2572441"/>
              <a:ext cx="621897" cy="27834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0" name="文本框 109"/>
            <p:cNvSpPr txBox="1"/>
            <p:nvPr/>
          </p:nvSpPr>
          <p:spPr>
            <a:xfrm>
              <a:off x="5642001" y="2624928"/>
              <a:ext cx="182398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100" b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No improvement</a:t>
              </a:r>
              <a:endParaRPr kumimoji="1" lang="zh-CN" altLang="en-US" sz="11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10316853" y="2075482"/>
              <a:ext cx="595332" cy="412445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12" name="圆角矩形 111"/>
            <p:cNvSpPr/>
            <p:nvPr/>
          </p:nvSpPr>
          <p:spPr>
            <a:xfrm>
              <a:off x="7332782" y="3220453"/>
              <a:ext cx="641383" cy="26161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7333347" y="3182556"/>
              <a:ext cx="643722" cy="170234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/>
              <a:r>
                <a:rPr kumimoji="1" lang="en-US" altLang="zh-CN" sz="6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Probiotic</a:t>
              </a:r>
              <a:endParaRPr kumimoji="1" lang="en-US" altLang="zh-CN" sz="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4" name="圆角矩形 113"/>
            <p:cNvSpPr/>
            <p:nvPr/>
          </p:nvSpPr>
          <p:spPr>
            <a:xfrm>
              <a:off x="8343131" y="1506890"/>
              <a:ext cx="412596" cy="141653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文本框 114"/>
            <p:cNvSpPr txBox="1"/>
            <p:nvPr/>
          </p:nvSpPr>
          <p:spPr>
            <a:xfrm rot="16200000">
              <a:off x="7715796" y="1814639"/>
              <a:ext cx="1823983" cy="3935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Skin Hydration Index Change</a:t>
              </a:r>
              <a:r>
                <a:rPr kumimoji="1" lang="zh-CN" alt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(%)</a:t>
              </a:r>
              <a:endParaRPr kumimoji="1" lang="zh-CN" alt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16" name="图片 115"/>
          <p:cNvPicPr>
            <a:picLocks noChangeAspect="1"/>
          </p:cNvPicPr>
          <p:nvPr/>
        </p:nvPicPr>
        <p:blipFill>
          <a:blip r:embed="rId7" cstate="email"/>
          <a:stretch>
            <a:fillRect/>
          </a:stretch>
        </p:blipFill>
        <p:spPr>
          <a:xfrm>
            <a:off x="4009634" y="4072746"/>
            <a:ext cx="1893598" cy="2062056"/>
          </a:xfrm>
          <a:prstGeom prst="rect">
            <a:avLst/>
          </a:prstGeom>
        </p:spPr>
      </p:pic>
      <p:pic>
        <p:nvPicPr>
          <p:cNvPr id="117" name="图片 116"/>
          <p:cNvPicPr>
            <a:picLocks noChangeAspect="1"/>
          </p:cNvPicPr>
          <p:nvPr/>
        </p:nvPicPr>
        <p:blipFill>
          <a:blip r:embed="rId8" cstate="email"/>
          <a:stretch>
            <a:fillRect/>
          </a:stretch>
        </p:blipFill>
        <p:spPr>
          <a:xfrm>
            <a:off x="6060532" y="4069485"/>
            <a:ext cx="3371899" cy="2224394"/>
          </a:xfrm>
          <a:prstGeom prst="rect">
            <a:avLst/>
          </a:prstGeom>
        </p:spPr>
      </p:pic>
      <p:sp>
        <p:nvSpPr>
          <p:cNvPr id="119" name="圆角矩形 118"/>
          <p:cNvSpPr/>
          <p:nvPr/>
        </p:nvSpPr>
        <p:spPr>
          <a:xfrm>
            <a:off x="6060532" y="4545485"/>
            <a:ext cx="196830" cy="82912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0" name="文本框 119"/>
          <p:cNvSpPr txBox="1"/>
          <p:nvPr/>
        </p:nvSpPr>
        <p:spPr>
          <a:xfrm rot="16200000">
            <a:off x="5246790" y="4779691"/>
            <a:ext cx="1462810" cy="429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Bowel Movement Frequency</a:t>
            </a:r>
            <a:endParaRPr kumimoji="1" lang="zh-CN" altLang="en-US" sz="1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圆角矩形 120"/>
          <p:cNvSpPr/>
          <p:nvPr/>
        </p:nvSpPr>
        <p:spPr>
          <a:xfrm>
            <a:off x="3888105" y="4718050"/>
            <a:ext cx="337820" cy="8293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2" name="文本框 121"/>
          <p:cNvSpPr txBox="1"/>
          <p:nvPr/>
        </p:nvSpPr>
        <p:spPr>
          <a:xfrm rot="16200000">
            <a:off x="3343544" y="5066779"/>
            <a:ext cx="1462810" cy="213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Incidence of Rash</a:t>
            </a:r>
            <a:r>
              <a:rPr kumimoji="1" lang="zh-CN" alt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sz="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(%)</a:t>
            </a:r>
            <a:endParaRPr kumimoji="1" lang="zh-CN" altLang="en-US" sz="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圆角矩形 122"/>
          <p:cNvSpPr/>
          <p:nvPr/>
        </p:nvSpPr>
        <p:spPr>
          <a:xfrm flipV="1">
            <a:off x="4349115" y="5955030"/>
            <a:ext cx="1364615" cy="2108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4" name="文本框 123"/>
          <p:cNvSpPr txBox="1"/>
          <p:nvPr/>
        </p:nvSpPr>
        <p:spPr>
          <a:xfrm>
            <a:off x="4110381" y="5939192"/>
            <a:ext cx="892723" cy="1835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intervention</a:t>
            </a:r>
            <a:endParaRPr kumimoji="1" lang="zh-CN" altLang="en-US" sz="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文本框 124"/>
          <p:cNvSpPr txBox="1"/>
          <p:nvPr/>
        </p:nvSpPr>
        <p:spPr>
          <a:xfrm>
            <a:off x="4572622" y="5936663"/>
            <a:ext cx="892723" cy="1835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Placebo</a:t>
            </a:r>
            <a:endParaRPr kumimoji="1" lang="zh-CN" altLang="en-US" sz="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文本框 125"/>
          <p:cNvSpPr txBox="1"/>
          <p:nvPr/>
        </p:nvSpPr>
        <p:spPr>
          <a:xfrm>
            <a:off x="4978642" y="5939943"/>
            <a:ext cx="892723" cy="1835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Probiotic</a:t>
            </a:r>
            <a:endParaRPr kumimoji="1" lang="zh-CN" altLang="en-US" sz="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圆角矩形 153"/>
          <p:cNvSpPr/>
          <p:nvPr/>
        </p:nvSpPr>
        <p:spPr>
          <a:xfrm rot="5400000">
            <a:off x="8966835" y="5904230"/>
            <a:ext cx="324485" cy="60896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5" name="文本框 154"/>
          <p:cNvSpPr txBox="1"/>
          <p:nvPr/>
        </p:nvSpPr>
        <p:spPr>
          <a:xfrm>
            <a:off x="8655050" y="6045835"/>
            <a:ext cx="829310" cy="229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Probiotic</a:t>
            </a:r>
            <a:endParaRPr kumimoji="1" lang="zh-CN" altLang="en-US"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矩形 155"/>
          <p:cNvSpPr/>
          <p:nvPr/>
        </p:nvSpPr>
        <p:spPr>
          <a:xfrm>
            <a:off x="6765290" y="5844540"/>
            <a:ext cx="2393315" cy="2019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7" name="文本框 156"/>
          <p:cNvSpPr txBox="1"/>
          <p:nvPr/>
        </p:nvSpPr>
        <p:spPr>
          <a:xfrm>
            <a:off x="6765290" y="5844540"/>
            <a:ext cx="2312035" cy="2019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900"/>
              <a:t>Day28                 Day56                  Day64</a:t>
            </a:r>
            <a:endParaRPr lang="en-US" altLang="zh-CN" sz="90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9735820" cy="398780"/>
            <a:chOff x="400" y="1020"/>
            <a:chExt cx="15332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39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Immune Support in Infants and Young Children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 userDrawn="1"/>
        </p:nvSpPr>
        <p:spPr>
          <a:xfrm>
            <a:off x="506095" y="235331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 userDrawn="1">
            <p:custDataLst>
              <p:tags r:id="rId1"/>
            </p:custDataLst>
          </p:nvPr>
        </p:nvSpPr>
        <p:spPr>
          <a:xfrm>
            <a:off x="617855" y="499760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617855" y="452628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43560" y="1127760"/>
            <a:ext cx="648144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20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BLa80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 </a:t>
            </a:r>
            <a:endParaRPr lang="en-US" altLang="zh-CN" sz="1200" b="1">
              <a:solidFill>
                <a:srgbClr val="462B6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791575" y="3054350"/>
            <a:ext cx="2490470" cy="847090"/>
            <a:chOff x="13645" y="4359"/>
            <a:chExt cx="3922" cy="1334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6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直接连接符 20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03626" y="2717216"/>
            <a:ext cx="5814800" cy="1383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Enhances immune defense capacity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Enriches functional genes associated with immune regulation in the gut microbiome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Increases gut microbial species diversity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71716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91575" y="309753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36887" y="2462128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791575" y="356425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064824" y="1214086"/>
            <a:ext cx="4647415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Resistant Dextrin;  2'-Fucosyllactose;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703580" y="5631180"/>
          <a:ext cx="6816090" cy="280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900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BLa80:</a:t>
                      </a:r>
                      <a:r>
                        <a:rPr lang="fr-F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fr-F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ChiCTR2100053699</a:t>
                      </a:r>
                      <a:endParaRPr lang="fr-FR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fr-F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ChiCTR2300074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956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黑体" panose="02010609060101010101" charset="-122"/>
                          <a:cs typeface="Arial" panose="020B0604020202020204" pitchFamily="34" charset="0"/>
                          <a:sym typeface="+mn-ea"/>
                        </a:rPr>
                        <a:t>NCT06412042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黑体" panose="02010609060101010101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900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LRa05: </a:t>
                      </a:r>
                      <a:r>
                        <a:rPr lang="fr-F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ChiCTR2100053700</a:t>
                      </a:r>
                      <a:endParaRPr lang="fr-F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</a:endParaRPr>
                    </a:p>
                    <a:p>
                      <a:pPr>
                        <a:buNone/>
                      </a:pPr>
                      <a:endParaRPr kumimoji="1" lang="fr-FR" altLang="zh-CN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/>
        </p:nvSpPr>
        <p:spPr>
          <a:xfrm>
            <a:off x="7359015" y="6000115"/>
            <a:ext cx="4683125" cy="720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4203065" y="1521460"/>
            <a:ext cx="7522210" cy="459295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9939655" cy="398780"/>
            <a:chOff x="400" y="1020"/>
            <a:chExt cx="1565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71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Immune Support in Infants and Young Children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698060" y="1521460"/>
            <a:ext cx="3156390" cy="3809609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FFE4F5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028383" y="1722246"/>
            <a:ext cx="234188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462B6B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462B6B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grpSp>
        <p:nvGrpSpPr>
          <p:cNvPr id="11" name="组合 10"/>
          <p:cNvGrpSpPr/>
          <p:nvPr>
            <p:custDataLst>
              <p:tags r:id="rId1"/>
            </p:custDataLst>
          </p:nvPr>
        </p:nvGrpSpPr>
        <p:grpSpPr>
          <a:xfrm>
            <a:off x="4203023" y="1521418"/>
            <a:ext cx="1113790" cy="368300"/>
            <a:chOff x="6824" y="1786"/>
            <a:chExt cx="1754" cy="580"/>
          </a:xfrm>
        </p:grpSpPr>
        <p:sp>
          <p:nvSpPr>
            <p:cNvPr id="8" name="文本框 7"/>
            <p:cNvSpPr txBox="1"/>
            <p:nvPr>
              <p:custDataLst>
                <p:tags r:id="rId2"/>
              </p:custDataLst>
            </p:nvPr>
          </p:nvSpPr>
          <p:spPr>
            <a:xfrm>
              <a:off x="6824" y="1786"/>
              <a:ext cx="1754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7 </a:t>
              </a:r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days</a:t>
              </a:r>
              <a:endPara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9" name="圆角矩形 8"/>
            <p:cNvSpPr/>
            <p:nvPr>
              <p:custDataLst>
                <p:tags r:id="rId3"/>
              </p:custDataLst>
            </p:nvPr>
          </p:nvSpPr>
          <p:spPr>
            <a:xfrm>
              <a:off x="6928" y="1828"/>
              <a:ext cx="1546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9448151" y="2802866"/>
            <a:ext cx="2084095" cy="203009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robiotic intervention significantly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elevated levels of antimicrobial peptide LL-37 and human β-defensin-2 (hBD-2). 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16854" y="5389587"/>
            <a:ext cx="298640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DOI: </a:t>
            </a: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4"/>
              </a:rPr>
              <a:t>10.1038/s41430-024-01428-6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hlinkClick r:id="rId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DOI: </a:t>
            </a:r>
            <a:r>
              <a:rPr lang="en-US" sz="900" b="1" noProof="0" dirty="0">
                <a:ln>
                  <a:noFill/>
                </a:ln>
                <a:solidFill>
                  <a:srgbClr val="0A66B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  <a:hlinkClick r:id="rId5"/>
              </a:rPr>
              <a:t>https://doi.org/10.3345/cep.2025.01256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A66B3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+mn-ea"/>
              <a:hlinkClick r:id="rId5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rcRect r="7625"/>
          <a:stretch>
            <a:fillRect/>
          </a:stretch>
        </p:blipFill>
        <p:spPr>
          <a:xfrm>
            <a:off x="4503632" y="2410460"/>
            <a:ext cx="4646295" cy="2828925"/>
          </a:xfrm>
          <a:prstGeom prst="rect">
            <a:avLst/>
          </a:prstGeom>
        </p:spPr>
      </p:pic>
      <p:pic>
        <p:nvPicPr>
          <p:cNvPr id="36" name="图片 35" descr="向上箭头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6600000" flipH="1">
            <a:off x="5805805" y="3411855"/>
            <a:ext cx="328930" cy="328930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5364480" y="3125470"/>
            <a:ext cx="10871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solidFill>
                  <a:srgbClr val="C00000"/>
                </a:solidFill>
              </a:rPr>
              <a:t>735.51pg/</a:t>
            </a:r>
            <a:r>
              <a:rPr lang="en-US" altLang="zh-CN" sz="1200" b="1">
                <a:solidFill>
                  <a:srgbClr val="C00000"/>
                </a:solidFill>
              </a:rPr>
              <a:t>g</a:t>
            </a:r>
            <a:endParaRPr lang="en-US" altLang="zh-CN" sz="1200" b="1">
              <a:solidFill>
                <a:srgbClr val="C00000"/>
              </a:solidFill>
            </a:endParaRPr>
          </a:p>
        </p:txBody>
      </p:sp>
      <p:pic>
        <p:nvPicPr>
          <p:cNvPr id="20" name="图片 19" descr="向上箭头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6600000" flipH="1">
            <a:off x="8174355" y="3117215"/>
            <a:ext cx="328930" cy="328930"/>
          </a:xfrm>
          <a:prstGeom prst="rect">
            <a:avLst/>
          </a:prstGeom>
        </p:spPr>
      </p:pic>
      <p:sp>
        <p:nvSpPr>
          <p:cNvPr id="21" name="文本框 20"/>
          <p:cNvSpPr txBox="1"/>
          <p:nvPr userDrawn="1"/>
        </p:nvSpPr>
        <p:spPr>
          <a:xfrm>
            <a:off x="938622" y="2091863"/>
            <a:ext cx="2915803" cy="1710397"/>
          </a:xfrm>
          <a:prstGeom prst="rect">
            <a:avLst/>
          </a:prstGeom>
        </p:spPr>
        <p:txBody>
          <a:bodyPr wrap="square" rtlCol="0">
            <a:noAutofit/>
          </a:bodyPr>
          <a:p>
            <a:pPr marL="285750" indent="-285750" algn="l">
              <a:lnSpc>
                <a:spcPct val="190000"/>
              </a:lnSpc>
              <a:buChar char="•"/>
            </a:pPr>
            <a:r>
              <a:rPr lang="en-US" altLang="zh-CN" sz="1400"/>
              <a:t>Significantly increased antimicrobial peptide LL-37 and human β-defensin-2</a:t>
            </a:r>
            <a:endParaRPr lang="en-US" altLang="zh-CN" sz="1400"/>
          </a:p>
          <a:p>
            <a:pPr marL="285750" indent="-285750" algn="l">
              <a:lnSpc>
                <a:spcPct val="190000"/>
              </a:lnSpc>
              <a:buChar char="•"/>
            </a:pPr>
            <a:r>
              <a:rPr lang="en-US" altLang="zh-CN" sz="1400"/>
              <a:t>Enhanced local immune defense in response to infection or inflammatory stimuli</a:t>
            </a:r>
            <a:endParaRPr lang="en-US" altLang="zh-CN" sz="140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9735820" cy="398780"/>
            <a:chOff x="400" y="1020"/>
            <a:chExt cx="15332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39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Eczema Risk Management in Infants and Young Children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 userDrawn="1"/>
        </p:nvSpPr>
        <p:spPr>
          <a:xfrm>
            <a:off x="506095" y="235331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 userDrawn="1">
            <p:custDataLst>
              <p:tags r:id="rId1"/>
            </p:custDataLst>
          </p:nvPr>
        </p:nvSpPr>
        <p:spPr>
          <a:xfrm>
            <a:off x="617855" y="499760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617855" y="452628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43560" y="1348740"/>
            <a:ext cx="648144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BLa80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 </a:t>
            </a:r>
            <a:endParaRPr lang="en-US" altLang="zh-CN" sz="1200" b="1">
              <a:solidFill>
                <a:srgbClr val="462B6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791575" y="3054350"/>
            <a:ext cx="2490470" cy="847090"/>
            <a:chOff x="13645" y="4359"/>
            <a:chExt cx="3922" cy="1334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6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直接连接符 20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03580" y="278511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Significantly improves the eczema remission rate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Reduces the frequency of eczema episodes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Improves skin hydration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71716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91575" y="309753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36930" y="2423160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791575" y="356425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027795" y="1366520"/>
            <a:ext cx="2987040" cy="6191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Resistant Dextrin;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703580" y="5631180"/>
          <a:ext cx="6816090" cy="280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8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900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BLa80: </a:t>
                      </a:r>
                      <a:r>
                        <a:rPr lang="it-IT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ChiCTR2300074956</a:t>
                      </a:r>
                      <a:endParaRPr lang="it-IT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</a:endParaRPr>
                    </a:p>
                    <a:p>
                      <a:pPr>
                        <a:buNone/>
                      </a:pPr>
                      <a:r>
                        <a:rPr lang="it-IT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NCT06412042</a:t>
                      </a:r>
                      <a:endParaRPr kumimoji="1" lang="it-IT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900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LRa05: </a:t>
                      </a:r>
                      <a:r>
                        <a:rPr lang="it-IT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NCT05989295</a:t>
                      </a:r>
                      <a:endParaRPr lang="en-US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</a:endParaRPr>
                    </a:p>
                    <a:p>
                      <a:pPr>
                        <a:buNone/>
                      </a:pPr>
                      <a:endParaRPr kumimoji="1" lang="en-US" altLang="zh-CN" sz="900" b="0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9939655" cy="398780"/>
            <a:chOff x="400" y="1020"/>
            <a:chExt cx="1565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71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Eczema Risk Management in Infants and Young Children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544195" y="1521460"/>
            <a:ext cx="2913087" cy="3978128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FFE4F5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57677" y="1718359"/>
            <a:ext cx="2341880" cy="398878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462B6B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462B6B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359015" y="6000115"/>
            <a:ext cx="4683125" cy="720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08843" y="2297772"/>
            <a:ext cx="2783840" cy="1845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ignificantly reduced the frequency of eczema episodes, and increased the eczema improvement rate.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improves skin hydration.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8172206" y="1240155"/>
            <a:ext cx="3664683" cy="496633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3757686" y="1240155"/>
            <a:ext cx="4112895" cy="4965700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10" name="组合 9"/>
          <p:cNvGrpSpPr/>
          <p:nvPr>
            <p:custDataLst>
              <p:tags r:id="rId1"/>
            </p:custDataLst>
          </p:nvPr>
        </p:nvGrpSpPr>
        <p:grpSpPr>
          <a:xfrm>
            <a:off x="3757686" y="1240155"/>
            <a:ext cx="1255395" cy="337185"/>
            <a:chOff x="6617" y="1786"/>
            <a:chExt cx="1977" cy="531"/>
          </a:xfrm>
        </p:grpSpPr>
        <p:sp>
          <p:nvSpPr>
            <p:cNvPr id="14" name="文本框 13"/>
            <p:cNvSpPr txBox="1"/>
            <p:nvPr>
              <p:custDataLst>
                <p:tags r:id="rId2"/>
              </p:custDataLst>
            </p:nvPr>
          </p:nvSpPr>
          <p:spPr>
            <a:xfrm>
              <a:off x="6617" y="1786"/>
              <a:ext cx="1977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12 weeks</a:t>
              </a:r>
              <a:endPara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15" name="圆角矩形 14"/>
            <p:cNvSpPr/>
            <p:nvPr>
              <p:custDataLst>
                <p:tags r:id="rId3"/>
              </p:custDataLst>
            </p:nvPr>
          </p:nvSpPr>
          <p:spPr>
            <a:xfrm>
              <a:off x="6928" y="1828"/>
              <a:ext cx="1382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3906655" y="4875568"/>
            <a:ext cx="3814936" cy="11245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l" defTabSz="914400" rtl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robiotic intervention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significantly reduced the average number of eczema episodes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compared with the breastfed group in infants aged 15 days to 36 months. </a:t>
            </a:r>
            <a:endParaRPr kumimoji="0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384657" y="4875506"/>
            <a:ext cx="3239711" cy="8102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robiotic intervention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significantly increased the eczema improvement rate.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8496" y="1588135"/>
            <a:ext cx="3997325" cy="31877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6728" y="1654199"/>
            <a:ext cx="2774315" cy="305562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489341" y="5521960"/>
            <a:ext cx="2783840" cy="302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DOI: </a:t>
            </a: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6"/>
              </a:rPr>
              <a:t>https://doi.org/10.3345/cep.2025.01256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hlinkClick r:id="rId6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9735820" cy="706755"/>
            <a:chOff x="400" y="1020"/>
            <a:chExt cx="15332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397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Neurodevelopmental Support in Infants and Children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 userDrawn="1"/>
        </p:nvSpPr>
        <p:spPr>
          <a:xfrm>
            <a:off x="506095" y="2353310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 userDrawn="1">
            <p:custDataLst>
              <p:tags r:id="rId1"/>
            </p:custDataLst>
          </p:nvPr>
        </p:nvSpPr>
        <p:spPr>
          <a:xfrm>
            <a:off x="617855" y="499760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617855" y="452628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43560" y="1375410"/>
            <a:ext cx="648144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BLa8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0;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altLang="zh-CN" sz="1200" b="1">
              <a:solidFill>
                <a:srgbClr val="462B6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791575" y="3054350"/>
            <a:ext cx="2490470" cy="847090"/>
            <a:chOff x="13645" y="4359"/>
            <a:chExt cx="3922" cy="1334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6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直接连接符 20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03580" y="2907665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Supports the development of motor function and coordination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Facilitates language acquisition and cognitive processing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Promotes healthy neurodevelopment in infants and young children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717165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91575" y="3097530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36930" y="254571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791575" y="3564255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402320" y="1214120"/>
            <a:ext cx="3283585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Vtamin D3; Zinc Gluconate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Excipien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Resistant Dextrin;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703580" y="5631180"/>
          <a:ext cx="6816090" cy="29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4010"/>
                <a:gridCol w="3942080"/>
              </a:tblGrid>
              <a:tr h="2946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NCT06412042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BLa80+L</a:t>
                      </a:r>
                      <a:r>
                        <a:rPr kumimoji="1" lang="en-US" altLang="zh-CN" sz="900" b="1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NCT06348121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/>
        </p:nvSpPr>
        <p:spPr>
          <a:xfrm>
            <a:off x="7359015" y="6000115"/>
            <a:ext cx="4683125" cy="720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4203065" y="1521460"/>
            <a:ext cx="7522210" cy="459295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9939655" cy="398780"/>
            <a:chOff x="400" y="1020"/>
            <a:chExt cx="1565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71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Neurodevelopmental Support in Infants and Children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4722841" y="5206732"/>
            <a:ext cx="6813550" cy="65024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lnSpc>
                <a:spcPct val="130000"/>
              </a:lnSpc>
            </a:pPr>
            <a:r>
              <a:rPr lang="en-US" altLang="zh-CN" sz="1400" b="1">
                <a:solidFill>
                  <a:srgbClr val="404040"/>
                </a:solidFill>
                <a:ea typeface="-webkit-standard" charset="0"/>
                <a:cs typeface="+mn-lt"/>
              </a:rPr>
              <a:t>I</a:t>
            </a:r>
            <a:r>
              <a:rPr lang="en-US" altLang="zh-CN" sz="1400" b="1" i="0">
                <a:solidFill>
                  <a:srgbClr val="404040"/>
                </a:solidFill>
                <a:ea typeface="-webkit-standard"/>
                <a:cs typeface="+mn-lt"/>
              </a:rPr>
              <a:t>mprovements in motor skill development</a:t>
            </a:r>
            <a:r>
              <a:rPr lang="en-US" altLang="zh-CN" sz="1400" b="0" i="0">
                <a:solidFill>
                  <a:srgbClr val="404040"/>
                </a:solidFill>
                <a:ea typeface="-webkit-standard"/>
                <a:cs typeface="+mn-lt"/>
              </a:rPr>
              <a:t> were observed only following probiotic intervention. In addition, </a:t>
            </a:r>
            <a:r>
              <a:rPr lang="en-US" altLang="zh-CN" sz="1400" b="1" i="0">
                <a:solidFill>
                  <a:srgbClr val="404040"/>
                </a:solidFill>
                <a:ea typeface="-webkit-standard"/>
                <a:cs typeface="+mn-lt"/>
              </a:rPr>
              <a:t>language acquisition abilities were enhanced. </a:t>
            </a:r>
            <a:endParaRPr lang="en-US" altLang="zh-CN" sz="1400" b="0" i="0">
              <a:solidFill>
                <a:srgbClr val="404040"/>
              </a:solidFill>
              <a:ea typeface="-webkit-standard"/>
              <a:cs typeface="+mn-lt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7182" y="1616431"/>
            <a:ext cx="3389670" cy="349940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649" y="1621262"/>
            <a:ext cx="3462828" cy="3261643"/>
          </a:xfrm>
          <a:prstGeom prst="rect">
            <a:avLst/>
          </a:prstGeom>
        </p:spPr>
      </p:pic>
      <p:sp>
        <p:nvSpPr>
          <p:cNvPr id="75" name="圆角矩形 74"/>
          <p:cNvSpPr/>
          <p:nvPr/>
        </p:nvSpPr>
        <p:spPr>
          <a:xfrm>
            <a:off x="544195" y="1521460"/>
            <a:ext cx="3310255" cy="4072743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FFE4F5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986155" y="1783007"/>
            <a:ext cx="234188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462B6B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462B6B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06163" y="2233197"/>
            <a:ext cx="3204489" cy="35178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Promoted development of motor skills, enhanced language learning abilities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Supported healthy neurodevelopment in infants and young children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Provided safe, science-based micro-ecological nutritional support for early growth and development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6156" y="5632426"/>
            <a:ext cx="2783840" cy="3676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3"/>
              </a:rPr>
              <a:t>DOI:</a:t>
            </a:r>
            <a:r>
              <a:rPr kumimoji="0" lang="en-US" alt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3"/>
              </a:rPr>
              <a:t> </a:t>
            </a: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3"/>
              </a:rPr>
              <a:t>10.3345/cep.2025.01256</a:t>
            </a: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hlinkClick r:id="rId3"/>
            </a:endParaRPr>
          </a:p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644130" cy="398780"/>
            <a:chOff x="400" y="1020"/>
            <a:chExt cx="12038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103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Respiratory Health and Immune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43560" y="1256030"/>
            <a:ext cx="648144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BLa8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0;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altLang="zh-CN" sz="1200" b="1">
              <a:solidFill>
                <a:srgbClr val="462B6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 userDrawn="1">
            <p:custDataLst>
              <p:tags r:id="rId1"/>
            </p:custDataLst>
          </p:nvPr>
        </p:nvSpPr>
        <p:spPr>
          <a:xfrm>
            <a:off x="744855" y="4736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744855" y="4265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8791575" y="2804795"/>
            <a:ext cx="2490470" cy="847090"/>
            <a:chOff x="13645" y="4359"/>
            <a:chExt cx="3922" cy="1334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组合 20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接连接符 24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703580" y="242951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Improves constipation-related symptoms and quality of life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Upregulates of neurotransmitters involved in gastrointestinal motility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Attenuates inflammatory status with modulation of metabolic pathways associated with gastrointestinal motility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46761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91575" y="28479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36930" y="2173605"/>
            <a:ext cx="1533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791575" y="331470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37" name="表格 36"/>
          <p:cNvGraphicFramePr/>
          <p:nvPr userDrawn="1"/>
        </p:nvGraphicFramePr>
        <p:xfrm>
          <a:off x="543560" y="5243195"/>
          <a:ext cx="4359275" cy="2755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080"/>
                <a:gridCol w="4151195"/>
              </a:tblGrid>
              <a:tr h="27559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sz="900" b="0" dirty="0">
                        <a:solidFill>
                          <a:srgbClr val="462B6B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kumimoji="1" lang="en-US" altLang="zh-CN" sz="900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BLa80+L</a:t>
                      </a:r>
                      <a:r>
                        <a:rPr kumimoji="1" lang="en-US" altLang="zh-CN" sz="900" b="1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Ra05</a:t>
                      </a:r>
                      <a:r>
                        <a:rPr kumimoji="1" lang="en-US" altLang="zh-CN" sz="900" b="0" dirty="0">
                          <a:solidFill>
                            <a:srgbClr val="462B6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NCT06348095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9" name="文本框 28"/>
          <p:cNvSpPr txBox="1"/>
          <p:nvPr/>
        </p:nvSpPr>
        <p:spPr>
          <a:xfrm>
            <a:off x="8886825" y="1294765"/>
            <a:ext cx="3061970" cy="7200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nts: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Resistant Dextrin; Maltodextrin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8935085" cy="706755"/>
            <a:chOff x="400" y="1020"/>
            <a:chExt cx="14071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2136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Respiratory Health and Immune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3838575" y="4956169"/>
            <a:ext cx="4292551" cy="120967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Probiotic intervention significantly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decreased the incidence of acute upper respiratory infections and eczema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 in infants. 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90374" y="5034105"/>
            <a:ext cx="3705860" cy="496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10000"/>
              </a:lnSpc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Probiotic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Intervention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significantly elevated levels of LL-37 and HBD-2 in the intestinal mucosa. 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30389" y="2476047"/>
            <a:ext cx="2414225" cy="2225233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2997" y="2537012"/>
            <a:ext cx="2408129" cy="2164268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898" y="2610207"/>
            <a:ext cx="1975275" cy="199356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2531" y="2573628"/>
            <a:ext cx="1908213" cy="203014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223357" y="1770432"/>
            <a:ext cx="3522859" cy="7372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indent="0" algn="ctr"/>
            <a:r>
              <a:rPr lang="en-US" altLang="zh-CN" sz="14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Significant Reduction in the Incidence of Common Pediatric Diseases </a:t>
            </a:r>
            <a:endParaRPr lang="en-US" altLang="zh-CN" sz="1400" b="1">
              <a:solidFill>
                <a:srgbClr val="404040"/>
              </a:solidFill>
              <a:latin typeface="Arial Bold" panose="020B0604020202090204" charset="0"/>
              <a:cs typeface="Arial Bold" panose="020B0604020202090204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509157" y="1770432"/>
            <a:ext cx="3268260" cy="7372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indent="0" algn="ctr"/>
            <a:r>
              <a:rPr lang="en-US" altLang="zh-CN" sz="1400" b="1">
                <a:solidFill>
                  <a:srgbClr val="404040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Enhancement of Immune Function in Infants and Young Children</a:t>
            </a:r>
            <a:endParaRPr lang="en-US" altLang="zh-CN" sz="1400" b="1">
              <a:solidFill>
                <a:srgbClr val="404040"/>
              </a:solidFill>
              <a:latin typeface="Arial Bold" panose="020B0604020202090204" charset="0"/>
              <a:cs typeface="Arial Bold" panose="020B0604020202090204" charset="0"/>
              <a:sym typeface="+mn-ea"/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310515" y="1521460"/>
            <a:ext cx="2921635" cy="3931164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FFE4F5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43584" y="1770404"/>
            <a:ext cx="2407285" cy="46037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462B6B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Calibri" panose="020F0502020204030204" charset="0"/>
              </a:rPr>
              <a:t>Research Outcome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462B6B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10515" y="2181665"/>
            <a:ext cx="2836545" cy="3200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ignificant reduction in acute respiratory infections and eczema incidence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Enhanced gut-derived immune defense by activating the gut-lung immune axis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179705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Provided a safe and effective microbiota-based approach to support respiratory immune health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535045" y="1533525"/>
            <a:ext cx="0" cy="440880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cxnSp>
        <p:nvCxnSpPr>
          <p:cNvPr id="2" name="直接连接符 1"/>
          <p:cNvCxnSpPr/>
          <p:nvPr/>
        </p:nvCxnSpPr>
        <p:spPr>
          <a:xfrm>
            <a:off x="8157845" y="1533525"/>
            <a:ext cx="0" cy="440880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  <p:sp>
        <p:nvSpPr>
          <p:cNvPr id="4" name="文本框 3"/>
          <p:cNvSpPr txBox="1"/>
          <p:nvPr/>
        </p:nvSpPr>
        <p:spPr>
          <a:xfrm>
            <a:off x="361315" y="5467203"/>
            <a:ext cx="2783840" cy="3676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5"/>
              </a:rPr>
              <a:t>DOI:</a:t>
            </a:r>
            <a:r>
              <a:rPr kumimoji="0" lang="en-US" alt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5"/>
              </a:rPr>
              <a:t> </a:t>
            </a: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5"/>
              </a:rPr>
              <a:t>10.3345/cep.2025.01256</a:t>
            </a: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hlinkClick r:id="rId5"/>
            </a:endParaRPr>
          </a:p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0049510" cy="706755"/>
            <a:chOff x="400" y="1020"/>
            <a:chExt cx="15826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891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Microbiota Modulation in C-section Delivered Infants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 userDrawn="1"/>
        </p:nvSpPr>
        <p:spPr>
          <a:xfrm>
            <a:off x="701040" y="2353310"/>
            <a:ext cx="10807065" cy="2247900"/>
          </a:xfrm>
          <a:prstGeom prst="roundRect">
            <a:avLst>
              <a:gd name="adj" fmla="val 6306"/>
            </a:avLst>
          </a:prstGeom>
          <a:solidFill>
            <a:srgbClr val="FAE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701029" y="1355121"/>
            <a:ext cx="6481445" cy="975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Bifidobacterium animalis</a:t>
            </a:r>
            <a:r>
              <a:rPr lang="en-US" altLang="zh-CN" sz="120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subsp. </a:t>
            </a: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lactis</a:t>
            </a:r>
            <a:r>
              <a:rPr lang="en-US" altLang="zh-CN" sz="1200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BLa8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0;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altLang="zh-CN" sz="1200" b="1">
              <a:solidFill>
                <a:srgbClr val="462B6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altLang="zh-CN" sz="1200" i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rhamnosus </a:t>
            </a:r>
            <a:r>
              <a:rPr lang="en-US" altLang="zh-CN" sz="1200" b="1">
                <a:solidFill>
                  <a:srgbClr val="462B6B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LRa05</a:t>
            </a:r>
            <a:endParaRPr kumimoji="1" lang="en-US" altLang="zh-CN" sz="1200" b="1" dirty="0">
              <a:solidFill>
                <a:srgbClr val="462B6B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36930" y="3058795"/>
            <a:ext cx="688086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 constipation-related symptoms and quality of life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16940" y="2606675"/>
            <a:ext cx="202692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182485" y="1307465"/>
            <a:ext cx="4772660" cy="9328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Excipients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Fructo-oligosaccharides; Galacto-oligosaccharides;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Resistant Dextrin; Maltodextrin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8791575" y="3133725"/>
            <a:ext cx="2490470" cy="847090"/>
            <a:chOff x="13645" y="4359"/>
            <a:chExt cx="3922" cy="1334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组合 20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接连接符 24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8791575" y="279654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791575" y="317690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791575" y="364363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圆角矩形 38"/>
          <p:cNvSpPr/>
          <p:nvPr/>
        </p:nvSpPr>
        <p:spPr>
          <a:xfrm>
            <a:off x="700509" y="1772900"/>
            <a:ext cx="2619927" cy="4081605"/>
          </a:xfrm>
          <a:prstGeom prst="roundRect">
            <a:avLst>
              <a:gd name="adj" fmla="val 4428"/>
            </a:avLst>
          </a:prstGeom>
          <a:solidFill>
            <a:srgbClr val="FFFFFF"/>
          </a:solidFill>
          <a:ln w="25400" cap="flat" cmpd="sng" algn="ctr">
            <a:solidFill>
              <a:srgbClr val="C30000">
                <a:lumMod val="20000"/>
                <a:lumOff val="80000"/>
                <a:alpha val="10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8122285" cy="704850"/>
            <a:chOff x="400" y="1020"/>
            <a:chExt cx="12791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856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Improvement of vulvovaginal candidiasis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275462" y="1748936"/>
            <a:ext cx="3445883" cy="3780710"/>
            <a:chOff x="8407435" y="1689947"/>
            <a:chExt cx="3445883" cy="3780710"/>
          </a:xfrm>
        </p:grpSpPr>
        <p:sp>
          <p:nvSpPr>
            <p:cNvPr id="3" name="文本框 2"/>
            <p:cNvSpPr txBox="1"/>
            <p:nvPr/>
          </p:nvSpPr>
          <p:spPr>
            <a:xfrm>
              <a:off x="8649743" y="4974087"/>
              <a:ext cx="3203575" cy="4965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indent="0" algn="l" defTabSz="914400" rtl="0" fontAlgn="auto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None/>
                <a:defRPr/>
              </a:pP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Both </a:t>
              </a:r>
              <a:r>
                <a:rPr kumimoji="0" lang="en-US" altLang="zh-CN" sz="1200" i="1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Candida</a:t>
              </a: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 and</a:t>
              </a:r>
              <a:r>
                <a:rPr kumimoji="0" lang="en-US" altLang="zh-CN" sz="1200" i="1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 </a:t>
              </a:r>
              <a:r>
                <a:rPr kumimoji="0" lang="en-US" altLang="zh-CN" sz="120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leukocyte</a:t>
              </a: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 esterase positivity rates were decreased.</a:t>
              </a:r>
              <a:endPara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407435" y="1689947"/>
              <a:ext cx="344584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Reduces pathogen-associated biomarkers</a:t>
              </a:r>
              <a:endPara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255623" y="1772863"/>
            <a:ext cx="3597468" cy="4161982"/>
            <a:chOff x="4840180" y="1661132"/>
            <a:chExt cx="3597468" cy="4161982"/>
          </a:xfrm>
        </p:grpSpPr>
        <p:sp>
          <p:nvSpPr>
            <p:cNvPr id="8" name="文本框 7"/>
            <p:cNvSpPr txBox="1"/>
            <p:nvPr/>
          </p:nvSpPr>
          <p:spPr>
            <a:xfrm>
              <a:off x="5095843" y="4921414"/>
              <a:ext cx="3341805" cy="9017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indent="0" algn="l" fontAlgn="auto">
                <a:lnSpc>
                  <a:spcPct val="110000"/>
                </a:lnSpc>
                <a:spcAft>
                  <a:spcPts val="600"/>
                </a:spcAft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Vaginal cleanliness improved from Grade III-IV (infected state) to Grade I-II (healthy state). Vaginal epithelial exfoliation decreased and integrity increased. 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840180" y="1661132"/>
              <a:ext cx="347599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Significantly improves vaginal cleanliness and epithelial integrity</a:t>
              </a:r>
              <a:endPara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660725" y="2483457"/>
              <a:ext cx="1558290" cy="2286635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00505" y="2482822"/>
              <a:ext cx="1606550" cy="2286635"/>
            </a:xfrm>
            <a:prstGeom prst="rect">
              <a:avLst/>
            </a:prstGeom>
          </p:spPr>
        </p:pic>
      </p:grpSp>
      <p:sp>
        <p:nvSpPr>
          <p:cNvPr id="23" name="文本框 22"/>
          <p:cNvSpPr txBox="1"/>
          <p:nvPr/>
        </p:nvSpPr>
        <p:spPr>
          <a:xfrm>
            <a:off x="824965" y="2443468"/>
            <a:ext cx="2371014" cy="316924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Reduced infections by pathogenic bacteria such as</a:t>
            </a:r>
            <a:r>
              <a:rPr lang="en-US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Candida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and decreased leukocyte esterase positivity rates.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Improved vaginal cleanliness and epithelial integrity, and repaired the mucosal barrier.</a:t>
            </a:r>
            <a:endParaRPr lang="en-US" altLang="zh-CN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690" y="2426970"/>
            <a:ext cx="2176145" cy="24752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2345" y="2397760"/>
            <a:ext cx="2359660" cy="250825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23191" y="2002746"/>
            <a:ext cx="2397245" cy="65095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>
                <a:solidFill>
                  <a:srgbClr val="8B1A48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Research Outcome</a:t>
            </a:r>
            <a:endParaRPr lang="en-US" altLang="zh-CN" b="1" dirty="0">
              <a:solidFill>
                <a:srgbClr val="8B1A48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8230235" y="1935480"/>
            <a:ext cx="25400" cy="3458845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85000"/>
              </a:srgbClr>
            </a:solidFill>
            <a:prstDash val="sysDot"/>
          </a:ln>
          <a:effectLst/>
        </p:spPr>
      </p:cxn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10023475" cy="398780"/>
            <a:chOff x="400" y="1020"/>
            <a:chExt cx="15785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3850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Gut Microbiota Modulation in C-section Delivered Infants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898765" cy="398780"/>
            <a:chOff x="400" y="1020"/>
            <a:chExt cx="12439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504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Oral Microbiota and Local Immune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350770"/>
            <a:ext cx="11179810" cy="2035175"/>
          </a:xfrm>
          <a:prstGeom prst="roundRect">
            <a:avLst>
              <a:gd name="adj" fmla="val 6306"/>
            </a:avLst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519191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053B75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62026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3599" y="1296853"/>
            <a:ext cx="6481445" cy="100856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1200" i="1" dirty="0">
                <a:solidFill>
                  <a:srgbClr val="001F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Ligilactobacillus salivarius</a:t>
            </a:r>
            <a:r>
              <a:rPr kumimoji="1" lang="en-US" altLang="zh-CN" sz="1200" b="1" dirty="0">
                <a:solidFill>
                  <a:srgbClr val="001F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LS97</a:t>
            </a:r>
            <a:r>
              <a:rPr kumimoji="1" lang="en-US" altLang="zh-CN" sz="1200" b="1" dirty="0">
                <a:solidFill>
                  <a:srgbClr val="001F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 </a:t>
            </a:r>
            <a:endParaRPr kumimoji="1" lang="en-US" altLang="zh-CN" sz="1200" b="1" dirty="0">
              <a:solidFill>
                <a:srgbClr val="001F60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200" i="1" dirty="0">
                <a:solidFill>
                  <a:srgbClr val="001F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Lactobacillus acidophilus</a:t>
            </a:r>
            <a:r>
              <a:rPr kumimoji="1" lang="en-US" altLang="zh-CN" sz="1200" dirty="0">
                <a:solidFill>
                  <a:srgbClr val="001F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kumimoji="1" lang="en-US" altLang="zh-CN" sz="1200" b="1" dirty="0">
                <a:solidFill>
                  <a:srgbClr val="001F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LA85</a:t>
            </a:r>
            <a:r>
              <a:rPr kumimoji="1" lang="en-US" altLang="zh-CN" sz="1200" b="1" dirty="0">
                <a:solidFill>
                  <a:srgbClr val="001F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kumimoji="1" lang="en-US" altLang="zh-CN" sz="1200" b="1" dirty="0">
              <a:solidFill>
                <a:srgbClr val="001F60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200" i="1" dirty="0">
                <a:solidFill>
                  <a:srgbClr val="001F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Lacticaseibacillus paracasei </a:t>
            </a:r>
            <a:r>
              <a:rPr kumimoji="1" lang="en-US" altLang="zh-CN" sz="1200" b="1" dirty="0">
                <a:solidFill>
                  <a:srgbClr val="001F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LC86</a:t>
            </a:r>
            <a:endParaRPr kumimoji="1" lang="en-US" altLang="zh-CN" sz="1200" b="1" dirty="0">
              <a:solidFill>
                <a:srgbClr val="001F60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50000"/>
              </a:lnSpc>
            </a:pPr>
            <a:endParaRPr kumimoji="1" lang="en-US" altLang="zh-CN" sz="1200" b="1" dirty="0">
              <a:solidFill>
                <a:srgbClr val="001F60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8791575" y="3121025"/>
            <a:ext cx="2490470" cy="847090"/>
            <a:chOff x="13645" y="4359"/>
            <a:chExt cx="3922" cy="1334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组合 20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接连接符 24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703580" y="3002280"/>
            <a:ext cx="73215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Improves oral microbiota composition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Strengthens oral immune defense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Improves the oral microenvironment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78384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3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91575" y="316420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36930" y="2609850"/>
            <a:ext cx="21729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37" name="表格 36"/>
          <p:cNvGraphicFramePr/>
          <p:nvPr userDrawn="1">
            <p:custDataLst>
              <p:tags r:id="rId2"/>
            </p:custDataLst>
          </p:nvPr>
        </p:nvGraphicFramePr>
        <p:xfrm>
          <a:off x="703580" y="5621443"/>
          <a:ext cx="5404485" cy="337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5095"/>
                <a:gridCol w="2739390"/>
              </a:tblGrid>
              <a:tr h="33718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900" dirty="0">
                          <a:solidFill>
                            <a:srgbClr val="001F6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LS97+LA85+LC86</a:t>
                      </a:r>
                      <a:r>
                        <a:rPr lang="en-US" altLang="zh-CN" sz="900" b="0" dirty="0">
                          <a:solidFill>
                            <a:srgbClr val="001F6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</a:t>
                      </a:r>
                      <a:r>
                        <a:rPr lang="zh-CN" altLang="en-US" sz="900" b="0" dirty="0">
                          <a:solidFill>
                            <a:srgbClr val="001F6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ChiCTR2300074088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91628" y="3628989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矩形 29"/>
          <p:cNvSpPr/>
          <p:nvPr>
            <p:custDataLst>
              <p:tags r:id="rId1"/>
            </p:custDataLst>
          </p:nvPr>
        </p:nvSpPr>
        <p:spPr>
          <a:xfrm>
            <a:off x="7363248" y="6028055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8717280" cy="704850"/>
            <a:chOff x="400" y="1020"/>
            <a:chExt cx="13728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179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Oral Microbiota and Local Immune Regulation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圆角矩形 74"/>
          <p:cNvSpPr/>
          <p:nvPr/>
        </p:nvSpPr>
        <p:spPr>
          <a:xfrm>
            <a:off x="543599" y="1484019"/>
            <a:ext cx="3665393" cy="483806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00B0F0">
                <a:alpha val="5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985943" y="1563606"/>
            <a:ext cx="278066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b="1" noProof="0" dirty="0">
                <a:ln>
                  <a:noFill/>
                </a:ln>
                <a:solidFill>
                  <a:srgbClr val="053B75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53B75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7" name="圆角矩形 6"/>
          <p:cNvSpPr/>
          <p:nvPr>
            <p:custDataLst>
              <p:tags r:id="rId2"/>
            </p:custDataLst>
          </p:nvPr>
        </p:nvSpPr>
        <p:spPr>
          <a:xfrm>
            <a:off x="4393777" y="4123055"/>
            <a:ext cx="7428230" cy="252793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6" name="圆角矩形 15"/>
          <p:cNvSpPr/>
          <p:nvPr>
            <p:custDataLst>
              <p:tags r:id="rId3"/>
            </p:custDataLst>
          </p:nvPr>
        </p:nvSpPr>
        <p:spPr>
          <a:xfrm>
            <a:off x="4393777" y="1305560"/>
            <a:ext cx="7428230" cy="2548255"/>
          </a:xfrm>
          <a:prstGeom prst="roundRect">
            <a:avLst>
              <a:gd name="adj" fmla="val 501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>
            <p:custDataLst>
              <p:tags r:id="rId4"/>
            </p:custDataLst>
          </p:nvPr>
        </p:nvGrpSpPr>
        <p:grpSpPr>
          <a:xfrm>
            <a:off x="4440767" y="1310640"/>
            <a:ext cx="983615" cy="337185"/>
            <a:chOff x="6869" y="1786"/>
            <a:chExt cx="1549" cy="531"/>
          </a:xfrm>
        </p:grpSpPr>
        <p:sp>
          <p:nvSpPr>
            <p:cNvPr id="9" name="文本框 8"/>
            <p:cNvSpPr txBox="1"/>
            <p:nvPr>
              <p:custDataLst>
                <p:tags r:id="rId5"/>
              </p:custDataLst>
            </p:nvPr>
          </p:nvSpPr>
          <p:spPr>
            <a:xfrm>
              <a:off x="6869" y="1786"/>
              <a:ext cx="1549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weeks</a:t>
              </a:r>
              <a:endPara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10" name="圆角矩形 9"/>
            <p:cNvSpPr/>
            <p:nvPr>
              <p:custDataLst>
                <p:tags r:id="rId6"/>
              </p:custDataLst>
            </p:nvPr>
          </p:nvSpPr>
          <p:spPr>
            <a:xfrm>
              <a:off x="6928" y="1828"/>
              <a:ext cx="1483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>
            <p:custDataLst>
              <p:tags r:id="rId7"/>
            </p:custDataLst>
          </p:nvPr>
        </p:nvGrpSpPr>
        <p:grpSpPr>
          <a:xfrm>
            <a:off x="4690957" y="1843405"/>
            <a:ext cx="4389967" cy="1853353"/>
            <a:chOff x="6096000" y="1173124"/>
            <a:chExt cx="5258468" cy="2442342"/>
          </a:xfrm>
        </p:grpSpPr>
        <p:pic>
          <p:nvPicPr>
            <p:cNvPr id="19" name="图片 18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 rotWithShape="1">
            <a:blip r:embed="rId9" cstate="email"/>
            <a:srcRect/>
            <a:stretch>
              <a:fillRect/>
            </a:stretch>
          </p:blipFill>
          <p:spPr>
            <a:xfrm>
              <a:off x="8761212" y="1173124"/>
              <a:ext cx="2593256" cy="2442043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 rotWithShape="1">
            <a:blip r:embed="rId11" cstate="email"/>
            <a:srcRect/>
            <a:stretch>
              <a:fillRect/>
            </a:stretch>
          </p:blipFill>
          <p:spPr>
            <a:xfrm>
              <a:off x="6096000" y="1173423"/>
              <a:ext cx="2535100" cy="2442043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>
            <p:custDataLst>
              <p:tags r:id="rId12"/>
            </p:custDataLst>
          </p:nvPr>
        </p:nvSpPr>
        <p:spPr>
          <a:xfrm>
            <a:off x="5601248" y="1439034"/>
            <a:ext cx="469084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levated oral salivary IgA and acetic acid levels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4799542" y="4570730"/>
            <a:ext cx="5020945" cy="2035175"/>
          </a:xfrm>
          <a:prstGeom prst="rect">
            <a:avLst/>
          </a:prstGeom>
        </p:spPr>
      </p:pic>
      <p:sp>
        <p:nvSpPr>
          <p:cNvPr id="26" name="文本框 25"/>
          <p:cNvSpPr txBox="1"/>
          <p:nvPr>
            <p:custDataLst>
              <p:tags r:id="rId15"/>
            </p:custDataLst>
          </p:nvPr>
        </p:nvSpPr>
        <p:spPr>
          <a:xfrm>
            <a:off x="5601283" y="4157342"/>
            <a:ext cx="4447236" cy="33343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4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</a:t>
            </a:r>
            <a:r>
              <a:rPr kumimoji="1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mproved Oral microbial diversity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>
            <p:custDataLst>
              <p:tags r:id="rId16"/>
            </p:custDataLst>
          </p:nvPr>
        </p:nvSpPr>
        <p:spPr>
          <a:xfrm>
            <a:off x="9711330" y="1877536"/>
            <a:ext cx="1926294" cy="17060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Intervention group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showed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higher levels of salivary IgA and beneficial short-chain fatty acids.</a:t>
            </a:r>
            <a:endParaRPr kumimoji="1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17"/>
            </p:custDataLst>
          </p:nvPr>
        </p:nvSpPr>
        <p:spPr>
          <a:xfrm>
            <a:off x="9820443" y="4570789"/>
            <a:ext cx="1901190" cy="19545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kumimoji="1" lang="en-US" altLang="zh-CN" sz="1200" b="1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T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he oral microbiota α‑diversity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in the probiotic group </a:t>
            </a:r>
            <a:r>
              <a:rPr kumimoji="1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remained higher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, and the overall microbiota structure did not undergo significant alteration.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18" name="组合 17"/>
          <p:cNvGrpSpPr/>
          <p:nvPr>
            <p:custDataLst>
              <p:tags r:id="rId18"/>
            </p:custDataLst>
          </p:nvPr>
        </p:nvGrpSpPr>
        <p:grpSpPr>
          <a:xfrm>
            <a:off x="4393777" y="4130675"/>
            <a:ext cx="983615" cy="337185"/>
            <a:chOff x="6869" y="1786"/>
            <a:chExt cx="1549" cy="531"/>
          </a:xfrm>
        </p:grpSpPr>
        <p:sp>
          <p:nvSpPr>
            <p:cNvPr id="27" name="文本框 26"/>
            <p:cNvSpPr txBox="1"/>
            <p:nvPr>
              <p:custDataLst>
                <p:tags r:id="rId19"/>
              </p:custDataLst>
            </p:nvPr>
          </p:nvSpPr>
          <p:spPr>
            <a:xfrm>
              <a:off x="6869" y="1786"/>
              <a:ext cx="1549" cy="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/>
              <a:r>
                <a:rPr 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8 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黑体" panose="02010609060101010101" charset="-122"/>
                  <a:cs typeface="Arial" panose="020B0604020202020204" pitchFamily="34" charset="0"/>
                </a:rPr>
                <a:t>weeks</a:t>
              </a:r>
              <a:endPara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endParaRPr>
            </a:p>
          </p:txBody>
        </p:sp>
        <p:sp>
          <p:nvSpPr>
            <p:cNvPr id="28" name="圆角矩形 27"/>
            <p:cNvSpPr/>
            <p:nvPr>
              <p:custDataLst>
                <p:tags r:id="rId20"/>
              </p:custDataLst>
            </p:nvPr>
          </p:nvSpPr>
          <p:spPr>
            <a:xfrm>
              <a:off x="6928" y="1828"/>
              <a:ext cx="1483" cy="47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543560" y="1865630"/>
            <a:ext cx="3382010" cy="34766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Enhanced oral immune defense and significantly increase salivary IgA levels.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Supported a healthy oral microenvironment and increases the levels of beneficial short-chain fatty acids (such as acetate and propionate).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Promoted oral microbiota balance and enhanced microbial diversity, and reduced the population of certain potentially harmful bacteria.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898765" cy="706755"/>
            <a:chOff x="400" y="1020"/>
            <a:chExt cx="12439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504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Periodontal Health Improvement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350770"/>
            <a:ext cx="11179810" cy="2035175"/>
          </a:xfrm>
          <a:prstGeom prst="roundRect">
            <a:avLst>
              <a:gd name="adj" fmla="val 6306"/>
            </a:avLst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519191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053B75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62026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7898" y="1219831"/>
            <a:ext cx="6481445" cy="1335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i="1">
                <a:solidFill>
                  <a:srgbClr val="053B75"/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Ligilactobacillus salivarius</a:t>
            </a:r>
            <a:r>
              <a:rPr lang="en-US" altLang="zh-CN" sz="1200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LS9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7;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altLang="zh-CN" sz="1200" b="1">
              <a:solidFill>
                <a:srgbClr val="053B75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200" i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Lactobacillus acidophilus 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LA85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 b="1">
              <a:solidFill>
                <a:srgbClr val="053B75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200" i="1" dirty="0">
                <a:solidFill>
                  <a:srgbClr val="053B75"/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Lacticaseibacillus paracasei</a:t>
            </a:r>
            <a:r>
              <a:rPr kumimoji="1" lang="en-US" altLang="zh-CN" sz="1200" b="1" dirty="0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LC86</a:t>
            </a:r>
            <a:endParaRPr kumimoji="1" lang="en-US" altLang="zh-CN" sz="1200" b="1" dirty="0">
              <a:solidFill>
                <a:srgbClr val="053B75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8791575" y="3121025"/>
            <a:ext cx="2490470" cy="847090"/>
            <a:chOff x="13645" y="4359"/>
            <a:chExt cx="3922" cy="1334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组合 20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接连接符 24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703580" y="3002915"/>
            <a:ext cx="732155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Enhances oral mucosal immune defense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Reduces probing pocket depth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Improves gingival bleeding and inflammation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91575" y="278384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3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91575" y="316420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36930" y="2610485"/>
            <a:ext cx="21729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37" name="表格 36"/>
          <p:cNvGraphicFramePr/>
          <p:nvPr userDrawn="1">
            <p:custDataLst>
              <p:tags r:id="rId2"/>
            </p:custDataLst>
          </p:nvPr>
        </p:nvGraphicFramePr>
        <p:xfrm>
          <a:off x="377825" y="5610860"/>
          <a:ext cx="4016375" cy="337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380"/>
                <a:gridCol w="3751580"/>
              </a:tblGrid>
              <a:tr h="33718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sz="900" b="0" dirty="0">
                        <a:solidFill>
                          <a:srgbClr val="053B75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altLang="zh-CN" sz="900" b="1" dirty="0">
                          <a:solidFill>
                            <a:srgbClr val="053B75"/>
                          </a:solidFill>
                          <a:latin typeface="Arial Bold" panose="020B0604020202090204" charset="0"/>
                          <a:ea typeface="微软雅黑" panose="020B0503020204020204" charset="-122"/>
                          <a:cs typeface="Arial Bold" panose="020B0604020202090204" charset="0"/>
                          <a:sym typeface="+mn-ea"/>
                        </a:rPr>
                        <a:t>LS97+LA85+LC86</a:t>
                      </a:r>
                      <a:r>
                        <a:rPr lang="en-US" altLang="zh-CN" sz="900" b="0" dirty="0">
                          <a:solidFill>
                            <a:srgbClr val="053B75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ChiCTR2300074108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 marL="0" algn="l" defTabSz="914400" rtl="0" eaLnBrk="1" fontAlgn="ctr" latinLnBrk="0" hangingPunct="1"/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91628" y="3628989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圆角矩形 5"/>
          <p:cNvSpPr/>
          <p:nvPr/>
        </p:nvSpPr>
        <p:spPr>
          <a:xfrm>
            <a:off x="7439234" y="1541691"/>
            <a:ext cx="4114851" cy="3491114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4173881" y="1484019"/>
            <a:ext cx="2906853" cy="3491114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7712075" cy="398780"/>
            <a:chOff x="400" y="1020"/>
            <a:chExt cx="12145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210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Periodontal Health Improvement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289165" y="5972810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圆角矩形 74"/>
          <p:cNvSpPr/>
          <p:nvPr/>
        </p:nvSpPr>
        <p:spPr>
          <a:xfrm>
            <a:off x="543599" y="1484019"/>
            <a:ext cx="3271520" cy="448881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00B0F0">
                <a:alpha val="5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28384" y="1701189"/>
            <a:ext cx="278066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b="1" noProof="0" dirty="0">
                <a:ln>
                  <a:noFill/>
                </a:ln>
                <a:solidFill>
                  <a:srgbClr val="053B75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53B75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7579" y="2171089"/>
            <a:ext cx="3002280" cy="33140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4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increased salivary IgA levels in individuals with periodontitis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4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Reduced probing pocket depth and lowers bleeding on probing index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4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Dual effects on immune defense and tissue inflammation, providing a scientific, microbiota-based solution for periodontal health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17644" y="1559746"/>
            <a:ext cx="3271520" cy="369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600" b="1" dirty="0">
                <a:solidFill>
                  <a:srgbClr val="404040"/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Enhanced immune function </a:t>
            </a:r>
            <a:endParaRPr lang="en-US" altLang="zh-CN" sz="1600" b="1" dirty="0">
              <a:solidFill>
                <a:srgbClr val="404040"/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  <a:p>
            <a:pPr algn="ctr"/>
            <a:endParaRPr lang="en-US" altLang="zh-CN" sz="1600" b="1" dirty="0">
              <a:solidFill>
                <a:srgbClr val="404040"/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266054" y="5216863"/>
            <a:ext cx="7137967" cy="65024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>
              <a:lnSpc>
                <a:spcPct val="140000"/>
              </a:lnSpc>
              <a:defRPr/>
            </a:pPr>
            <a:r>
              <a:rPr lang="en-US" altLang="zh-CN" sz="14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Probiotic intervention significantly </a:t>
            </a:r>
            <a:r>
              <a:rPr lang="en-US" altLang="zh-CN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increased salivary IgA levels, reduced probing pocket depth (PD) and bleeding on probing (BOP) values</a:t>
            </a:r>
            <a:r>
              <a:rPr lang="en-US" altLang="zh-CN" sz="14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. </a:t>
            </a:r>
            <a:endParaRPr lang="en-US" altLang="zh-CN" sz="14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3251" y="2171019"/>
            <a:ext cx="2438611" cy="2786113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588" y="2270876"/>
            <a:ext cx="2371550" cy="2780017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4246" y="2270876"/>
            <a:ext cx="2517866" cy="278001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995775" y="1559746"/>
            <a:ext cx="300164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1600" b="1" dirty="0">
                <a:solidFill>
                  <a:srgbClr val="404040"/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  <a:sym typeface="+mn-ea"/>
              </a:rPr>
              <a:t>Alleviation of periodontal inflammation symptoms</a:t>
            </a:r>
            <a:endParaRPr lang="en-US" altLang="zh-CN" sz="1600" b="1" dirty="0">
              <a:solidFill>
                <a:srgbClr val="404040"/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  <a:sym typeface="+mn-ea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898765" cy="706755"/>
            <a:chOff x="400" y="1020"/>
            <a:chExt cx="12439" cy="1113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10504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Oral Freshness Maintenance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350770"/>
            <a:ext cx="11179810" cy="2035175"/>
          </a:xfrm>
          <a:prstGeom prst="roundRect">
            <a:avLst>
              <a:gd name="adj" fmla="val 6306"/>
            </a:avLst>
          </a:prstGeom>
          <a:solidFill>
            <a:srgbClr val="D9E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5191917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053B75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620260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36896" y="1168396"/>
            <a:ext cx="6481445" cy="1335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i="1">
                <a:solidFill>
                  <a:srgbClr val="053B75"/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Ligilactobacillus salivarius</a:t>
            </a:r>
            <a:r>
              <a:rPr lang="en-US" altLang="zh-CN" sz="1200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LS9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7;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altLang="zh-CN" sz="1200" b="1">
              <a:solidFill>
                <a:srgbClr val="053B75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200" i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Lactobacillus acidophilus 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LA85</a:t>
            </a:r>
            <a:r>
              <a:rPr lang="en-US" altLang="zh-CN" sz="1200" b="1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;</a:t>
            </a:r>
            <a:endParaRPr lang="en-US" altLang="zh-CN" sz="1200" b="1">
              <a:solidFill>
                <a:srgbClr val="053B75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200" i="1" dirty="0">
                <a:solidFill>
                  <a:srgbClr val="053B75"/>
                </a:solidFill>
                <a:latin typeface="Arial Italic" panose="020B0604020202090204" charset="0"/>
                <a:cs typeface="Arial Italic" panose="020B0604020202090204" charset="0"/>
                <a:sym typeface="+mn-ea"/>
              </a:rPr>
              <a:t>Lacticaseibacillus paracasei</a:t>
            </a:r>
            <a:r>
              <a:rPr kumimoji="1" lang="en-US" altLang="zh-CN" sz="1200" b="1" dirty="0">
                <a:solidFill>
                  <a:srgbClr val="053B75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LC86</a:t>
            </a:r>
            <a:endParaRPr kumimoji="1" lang="en-US" altLang="zh-CN" sz="1200" b="1" dirty="0">
              <a:solidFill>
                <a:srgbClr val="053B75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8791575" y="3121025"/>
            <a:ext cx="2490470" cy="847090"/>
            <a:chOff x="13645" y="4359"/>
            <a:chExt cx="3922" cy="1334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组合 20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5E3D1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接连接符 24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5E3D1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文本框 26"/>
          <p:cNvSpPr txBox="1"/>
          <p:nvPr/>
        </p:nvSpPr>
        <p:spPr>
          <a:xfrm>
            <a:off x="8791575" y="278384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3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91575" y="316420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36930" y="2446655"/>
            <a:ext cx="21729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aphicFrame>
        <p:nvGraphicFramePr>
          <p:cNvPr id="37" name="表格 36"/>
          <p:cNvGraphicFramePr/>
          <p:nvPr userDrawn="1">
            <p:custDataLst>
              <p:tags r:id="rId2"/>
            </p:custDataLst>
          </p:nvPr>
        </p:nvGraphicFramePr>
        <p:xfrm>
          <a:off x="377825" y="5610860"/>
          <a:ext cx="4016375" cy="337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380"/>
                <a:gridCol w="3751580"/>
              </a:tblGrid>
              <a:tr h="33718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sz="9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altLang="zh-CN" sz="900" b="1" dirty="0">
                          <a:solidFill>
                            <a:srgbClr val="053B75"/>
                          </a:solidFill>
                          <a:latin typeface="Arial Bold" panose="020B0604020202090204" charset="0"/>
                          <a:ea typeface="微软雅黑" panose="020B0503020204020204" charset="-122"/>
                          <a:cs typeface="Arial Bold" panose="020B0604020202090204" charset="0"/>
                          <a:sym typeface="+mn-ea"/>
                        </a:rPr>
                        <a:t>LS97+LA85+LC86</a:t>
                      </a:r>
                      <a:r>
                        <a:rPr lang="en-US" altLang="zh-CN" sz="900" b="0" dirty="0">
                          <a:solidFill>
                            <a:srgbClr val="053B75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: </a:t>
                      </a: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ChiCTR2400080658</a:t>
                      </a:r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 marL="0" algn="l" defTabSz="914400" rtl="0" eaLnBrk="1" fontAlgn="ctr" latinLnBrk="0" hangingPunct="1"/>
                      <a:endParaRPr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703580" y="2783840"/>
            <a:ext cx="76885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Decomposes the source of bad breath gases, directly reducing the production of odor-causing substances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algn="l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Alleviates oral inflammation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  <a:p>
            <a:pPr marL="285750" indent="-285750" algn="l" fontAlgn="auto">
              <a:lnSpc>
                <a:spcPct val="150000"/>
              </a:lnSpc>
              <a:buClr>
                <a:srgbClr val="AF3014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Dual pathway freshening mechanism, reducing inflammatory halitosis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791628" y="3628989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7289800" y="5889625"/>
            <a:ext cx="4752975" cy="748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7442861" y="1488435"/>
            <a:ext cx="4346060" cy="458727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4237414" y="1488435"/>
            <a:ext cx="2982191" cy="458727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43560" y="600710"/>
            <a:ext cx="6478905" cy="398780"/>
            <a:chOff x="400" y="1020"/>
            <a:chExt cx="10203" cy="628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8268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Oral Freshness Maintenance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4311644" y="5303295"/>
            <a:ext cx="2910242" cy="60363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400" dirty="0">
                <a:solidFill>
                  <a:srgbClr val="40404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P</a:t>
            </a:r>
            <a:r>
              <a:rPr lang="en-US" altLang="zh-CN" sz="1400" dirty="0">
                <a:solidFill>
                  <a:srgbClr val="40404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robiotic intervention significantly reduced VSC levels in patients. </a:t>
            </a:r>
            <a:endParaRPr lang="en-US" altLang="zh-CN" sz="1400" dirty="0">
              <a:solidFill>
                <a:srgbClr val="404040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lvl="0">
              <a:lnSpc>
                <a:spcPct val="130000"/>
              </a:lnSpc>
              <a:defRPr/>
            </a:pPr>
            <a:endParaRPr lang="en-US" altLang="zh-CN" sz="1400" dirty="0">
              <a:solidFill>
                <a:srgbClr val="404040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311644" y="1730354"/>
            <a:ext cx="2833803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404040"/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</a:rPr>
              <a:t>Improve bad breath</a:t>
            </a:r>
            <a:endParaRPr lang="en-US" altLang="zh-CN" sz="1600" b="1" dirty="0">
              <a:solidFill>
                <a:srgbClr val="404040"/>
              </a:solidFill>
              <a:latin typeface="Arial Bold" panose="020B0604020202090204" charset="0"/>
              <a:ea typeface="黑体" panose="02010609060101010101" charset="-122"/>
              <a:cs typeface="Arial Bold" panose="020B06040202020902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985968" y="1730295"/>
            <a:ext cx="3535221" cy="583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600" b="1" dirty="0">
                <a:solidFill>
                  <a:srgbClr val="404040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Reduced </a:t>
            </a:r>
            <a:r>
              <a:rPr lang="en-US" altLang="zh-CN" sz="1600" b="1" dirty="0">
                <a:solidFill>
                  <a:srgbClr val="404040"/>
                </a:solidFill>
                <a:latin typeface="Arial Bold" panose="020B0604020202090204" charset="0"/>
                <a:ea typeface="黑体" panose="02010609060101010101" charset="-122"/>
                <a:cs typeface="Arial Bold" panose="020B0604020202090204" charset="0"/>
                <a:sym typeface="+mn-ea"/>
              </a:rPr>
              <a:t>gingival </a:t>
            </a:r>
            <a:r>
              <a:rPr lang="en-US" altLang="zh-CN" sz="1600" b="1" dirty="0">
                <a:solidFill>
                  <a:srgbClr val="404040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inflammation</a:t>
            </a:r>
            <a:endParaRPr lang="en-US" altLang="zh-CN" sz="1600" b="1" dirty="0">
              <a:solidFill>
                <a:srgbClr val="404040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660990" y="5303242"/>
            <a:ext cx="4010666" cy="6346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400" dirty="0">
                <a:solidFill>
                  <a:srgbClr val="40404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P</a:t>
            </a:r>
            <a:r>
              <a:rPr lang="en-US" altLang="zh-CN" sz="1400" dirty="0">
                <a:solidFill>
                  <a:srgbClr val="40404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atients' levels of gingival TNF-α and IL-1β were significantly reduced. </a:t>
            </a:r>
            <a:endParaRPr lang="en-US" altLang="zh-CN" sz="1400" dirty="0">
              <a:solidFill>
                <a:srgbClr val="404040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48238" y="2382920"/>
            <a:ext cx="2560542" cy="2798307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6465" y="2382966"/>
            <a:ext cx="2664183" cy="2798307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7904" y="2365815"/>
            <a:ext cx="2584928" cy="2798307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504825" y="1483995"/>
            <a:ext cx="3365500" cy="4591685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00B0F0">
                <a:alpha val="5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0880" y="1837690"/>
            <a:ext cx="278066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71755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b="1" noProof="0" dirty="0">
                <a:ln>
                  <a:noFill/>
                </a:ln>
                <a:solidFill>
                  <a:srgbClr val="053B75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Research Outcome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53B75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Calibri" panose="020F050202020403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17855" y="2264410"/>
            <a:ext cx="3139440" cy="33140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Significantly reduced oral volatile sulfur compounds (VSC), addressing bad breath at its source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Effectively lowered gingival inflammatory markers and improved overall oral health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Dual mechanism of action ensures long-lasting fresh breath maintenance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marR="0" lvl="0" indent="-285750" algn="l" defTabSz="914400" rtl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Provided an innovative solution based on oral microbiota balance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" name="组合 39"/>
          <p:cNvGrpSpPr/>
          <p:nvPr/>
        </p:nvGrpSpPr>
        <p:grpSpPr>
          <a:xfrm>
            <a:off x="543560" y="600710"/>
            <a:ext cx="7383780" cy="704850"/>
            <a:chOff x="400" y="1020"/>
            <a:chExt cx="11628" cy="1110"/>
          </a:xfrm>
        </p:grpSpPr>
        <p:sp>
          <p:nvSpPr>
            <p:cNvPr id="5" name="文本框 4"/>
            <p:cNvSpPr txBox="1"/>
            <p:nvPr/>
          </p:nvSpPr>
          <p:spPr>
            <a:xfrm>
              <a:off x="400" y="1020"/>
              <a:ext cx="19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Solution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335" y="1020"/>
              <a:ext cx="9693" cy="1110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Black" panose="020B0A04020102020204" charset="0"/>
                  <a:cs typeface="Arial Black" panose="020B0A04020102020204" charset="0"/>
                  <a:sym typeface="+mn-ea"/>
                </a:rPr>
                <a:t>Ovarian Function Protection and Support</a:t>
              </a:r>
              <a:endParaRPr kumimoji="1" lang="en-US" altLang="zh-CN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22" y="1213"/>
              <a:ext cx="0" cy="260"/>
            </a:xfrm>
            <a:prstGeom prst="line">
              <a:avLst/>
            </a:prstGeom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 userDrawn="1"/>
        </p:nvSpPr>
        <p:spPr>
          <a:xfrm>
            <a:off x="506095" y="2103755"/>
            <a:ext cx="11179810" cy="1812925"/>
          </a:xfrm>
          <a:prstGeom prst="roundRect">
            <a:avLst>
              <a:gd name="adj" fmla="val 6306"/>
            </a:avLst>
          </a:prstGeom>
          <a:solidFill>
            <a:srgbClr val="FBE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1"/>
            </p:custDataLst>
          </p:nvPr>
        </p:nvSpPr>
        <p:spPr>
          <a:xfrm>
            <a:off x="617855" y="4609622"/>
            <a:ext cx="4102682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200" b="1" dirty="0">
                <a:solidFill>
                  <a:srgbClr val="9E1C5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CLINICAL STUDIES</a:t>
            </a:r>
            <a:endParaRPr kumimoji="1" lang="en-US" altLang="zh-CN" sz="1200" b="1" dirty="0">
              <a:solidFill>
                <a:srgbClr val="9E1C5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617855" y="4138295"/>
            <a:ext cx="1971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Scientific Support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8664575" y="2767965"/>
            <a:ext cx="2490470" cy="847090"/>
            <a:chOff x="13645" y="4359"/>
            <a:chExt cx="3922" cy="1334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13645" y="4359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3645" y="5026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4845" y="4359"/>
              <a:ext cx="2722" cy="1334"/>
              <a:chOff x="13645" y="4359"/>
              <a:chExt cx="3922" cy="1334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3645" y="4359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3645" y="5026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3645" y="5693"/>
                <a:ext cx="3923" cy="0"/>
              </a:xfrm>
              <a:prstGeom prst="line">
                <a:avLst/>
              </a:prstGeom>
              <a:ln w="12700" cap="rnd">
                <a:solidFill>
                  <a:srgbClr val="9E1C5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接连接符 73"/>
            <p:cNvCxnSpPr/>
            <p:nvPr/>
          </p:nvCxnSpPr>
          <p:spPr>
            <a:xfrm>
              <a:off x="13645" y="5693"/>
              <a:ext cx="1346" cy="0"/>
            </a:xfrm>
            <a:prstGeom prst="line">
              <a:avLst/>
            </a:prstGeom>
            <a:ln w="22225" cap="rnd">
              <a:solidFill>
                <a:srgbClr val="9E1C5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543560" y="1151890"/>
            <a:ext cx="5840730" cy="1160780"/>
          </a:xfrm>
          <a:prstGeom prst="rect">
            <a:avLst/>
          </a:prstGeom>
        </p:spPr>
        <p:txBody>
          <a:bodyPr wrap="square" rtlCol="0">
            <a:noAutofit/>
          </a:bodyPr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C1C50"/>
                </a:solidFill>
              </a:rPr>
              <a:t>Lacticaseibacillus rhamnosus </a:t>
            </a:r>
            <a:r>
              <a:rPr lang="en-US" altLang="zh-CN" sz="1200" b="1">
                <a:solidFill>
                  <a:srgbClr val="9C1C50"/>
                </a:solidFill>
              </a:rPr>
              <a:t>LRa05;</a:t>
            </a:r>
            <a:r>
              <a:rPr lang="en-US" altLang="zh-CN" sz="1200">
                <a:solidFill>
                  <a:srgbClr val="9C1C50"/>
                </a:solidFill>
              </a:rPr>
              <a:t> </a:t>
            </a:r>
            <a:r>
              <a:rPr lang="en-US" altLang="zh-CN" sz="1200" i="1">
                <a:solidFill>
                  <a:srgbClr val="9C1C50"/>
                </a:solidFill>
              </a:rPr>
              <a:t>Lactobacillus crispatus </a:t>
            </a:r>
            <a:r>
              <a:rPr lang="en-US" altLang="zh-CN" sz="1200" b="1">
                <a:solidFill>
                  <a:srgbClr val="9C1C50"/>
                </a:solidFill>
              </a:rPr>
              <a:t>LCr86;</a:t>
            </a:r>
            <a:endParaRPr lang="en-US" altLang="zh-CN" sz="1200" b="1">
              <a:solidFill>
                <a:srgbClr val="9C1C50"/>
              </a:solidFill>
            </a:endParaRPr>
          </a:p>
          <a:p>
            <a:pPr indent="0" defTabSz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200" i="1">
                <a:solidFill>
                  <a:srgbClr val="9C1C50"/>
                </a:solidFill>
              </a:rPr>
              <a:t>Limosilactobacillus reuteri </a:t>
            </a:r>
            <a:r>
              <a:rPr lang="en-US" altLang="zh-CN" sz="1200" b="1">
                <a:solidFill>
                  <a:srgbClr val="9C1C50"/>
                </a:solidFill>
              </a:rPr>
              <a:t>LR08;</a:t>
            </a:r>
            <a:r>
              <a:rPr lang="en-US" altLang="zh-CN" sz="1200" i="1">
                <a:solidFill>
                  <a:srgbClr val="9C1C50"/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Bifidobacterium animalis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subsp.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 lactis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BLa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80;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i="1">
                <a:solidFill>
                  <a:schemeClr val="tx1">
                    <a:lumMod val="75000"/>
                    <a:lumOff val="25000"/>
                  </a:schemeClr>
                </a:solidFill>
              </a:rPr>
              <a:t>Lactiplantibacillus plantarum 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Lp90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; </a:t>
            </a:r>
            <a:r>
              <a:rPr lang="en-US" altLang="zh-CN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Weizmannia coagulans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BC99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1364" y="2221297"/>
            <a:ext cx="1550757" cy="3390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defTabSz="0"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Functionality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716280" y="2503805"/>
            <a:ext cx="7541260" cy="1383665"/>
          </a:xfrm>
          <a:prstGeom prst="rect">
            <a:avLst/>
          </a:prstGeom>
        </p:spPr>
        <p:txBody>
          <a:bodyPr wrap="square" rtlCol="0">
            <a:spAutoFit/>
          </a:bodyPr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Restores leptin sensitivity and improves metabolic signaling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Dual-target coordination of leptin and prolactin levels restores obesity-induced metabolic-reproductive endocrine dysregulation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 marL="285750" indent="-285750" algn="l" defTabSz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AF3014"/>
              </a:buClr>
              <a:buFont typeface="Wingdings" panose="05000000000000000000" charset="0"/>
              <a:buChar char="l"/>
            </a:pPr>
            <a:r>
              <a:rPr kumimoji="1"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Protects normal ovarian physiological rhythm</a:t>
            </a:r>
            <a:endParaRPr kumimoji="1"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23300" y="2418080"/>
            <a:ext cx="11938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 Strains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623300" y="3252470"/>
            <a:ext cx="27190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Powder / Capsule Form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623300" y="2835275"/>
            <a:ext cx="22606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Optional  Excipients</a:t>
            </a:r>
            <a:endParaRPr kumimoji="1"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016875" y="1199515"/>
            <a:ext cx="3821430" cy="6807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Key Excipients: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Pomegranate Concentrate Powder;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Vitamin D3; Vitamin K2; Melon Powder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Other Excipie</a:t>
            </a:r>
            <a:r>
              <a:rPr lang="en-US" altLang="zh-CN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nts: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</a:rPr>
              <a:t> Potato Starch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852805" y="5066030"/>
          <a:ext cx="5494020" cy="633095"/>
        </p:xfrm>
        <a:graphic>
          <a:graphicData uri="http://schemas.openxmlformats.org/drawingml/2006/table">
            <a:tbl>
              <a:tblPr/>
              <a:tblGrid>
                <a:gridCol w="1809750"/>
                <a:gridCol w="1721485"/>
                <a:gridCol w="1962785"/>
              </a:tblGrid>
              <a:tr h="2813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kumimoji="1" lang="en-US" sz="900" b="1" dirty="0">
                          <a:solidFill>
                            <a:srgbClr val="9C1C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NCT06821789</a:t>
                      </a:r>
                      <a:endParaRPr kumimoji="1" lang="en-US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C1C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LCr86</a:t>
                      </a:r>
                      <a:r>
                        <a:rPr lang="en-US" sz="800" b="1">
                          <a:solidFill>
                            <a:srgbClr val="9C1C50"/>
                          </a:solidFill>
                          <a:latin typeface="Arial" panose="020B0604020202020204" pitchFamily="34" charset="0"/>
                        </a:rPr>
                        <a:t>: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20204" pitchFamily="34" charset="0"/>
                        </a:rPr>
                        <a:t>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NCT06830122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C1C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LRa05+LR08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NCT07013409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444"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C1C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BLa80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NCT06107049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sz="900" b="1" dirty="0">
                          <a:solidFill>
                            <a:srgbClr val="9C1C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Lp90</a:t>
                      </a:r>
                      <a:r>
                        <a:rPr lang="en-US" sz="800">
                          <a:solidFill>
                            <a:srgbClr val="002060"/>
                          </a:solidFill>
                          <a:latin typeface="Arial" panose="020B0604020202020204" pitchFamily="34" charset="0"/>
                        </a:rPr>
                        <a:t>: </a:t>
                      </a:r>
                      <a:r>
                        <a:rPr kumimoji="1"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NCT06987279</a:t>
                      </a:r>
                      <a:endParaRPr kumimoji="1" lang="zh-CN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 defTabSz="0" rtl="0" eaLnBrk="1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kumimoji="1" lang="en-US" altLang="zh-CN" sz="900" b="1" dirty="0">
                          <a:solidFill>
                            <a:srgbClr val="9C1C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BC99</a:t>
                      </a:r>
                      <a:r>
                        <a:rPr kumimoji="1" lang="en-US" altLang="zh-CN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NCT06629441</a:t>
                      </a:r>
                      <a:endParaRPr kumimoji="1" lang="en-US" altLang="zh-CN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0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00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01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02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03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04.xml><?xml version="1.0" encoding="utf-8"?>
<p:tagLst xmlns:p="http://schemas.openxmlformats.org/presentationml/2006/main">
  <p:tag name="KSO_WM_DIAGRAM_VIRTUALLY_FRAME" val="{&quot;height&quot;:415.6,&quot;left&quot;:334.05,&quot;top&quot;:79.95,&quot;width&quot;:605.55}"/>
</p:tagLst>
</file>

<file path=ppt/tags/tag105.xml><?xml version="1.0" encoding="utf-8"?>
<p:tagLst xmlns:p="http://schemas.openxmlformats.org/presentationml/2006/main">
  <p:tag name="KSO_WM_DIAGRAM_VIRTUALLY_FRAME" val="{&quot;height&quot;:415.6,&quot;left&quot;:334.05,&quot;top&quot;:79.95,&quot;width&quot;:605.55}"/>
</p:tagLst>
</file>

<file path=ppt/tags/tag106.xml><?xml version="1.0" encoding="utf-8"?>
<p:tagLst xmlns:p="http://schemas.openxmlformats.org/presentationml/2006/main">
  <p:tag name="KSO_WM_DIAGRAM_VIRTUALLY_FRAME" val="{&quot;height&quot;:415.6,&quot;left&quot;:334.05,&quot;top&quot;:79.95,&quot;width&quot;:605.55}"/>
</p:tagLst>
</file>

<file path=ppt/tags/tag107.xml><?xml version="1.0" encoding="utf-8"?>
<p:tagLst xmlns:p="http://schemas.openxmlformats.org/presentationml/2006/main">
  <p:tag name="KSO_WM_DIAGRAM_VIRTUALLY_FRAME" val="{&quot;height&quot;:415.6,&quot;left&quot;:334.05,&quot;top&quot;:79.95,&quot;width&quot;:605.55}"/>
</p:tagLst>
</file>

<file path=ppt/tags/tag108.xml><?xml version="1.0" encoding="utf-8"?>
<p:tagLst xmlns:p="http://schemas.openxmlformats.org/presentationml/2006/main">
  <p:tag name="KSO_WM_DIAGRAM_VIRTUALLY_FRAME" val="{&quot;height&quot;:415.6,&quot;left&quot;:334.05,&quot;top&quot;:79.95,&quot;width&quot;:605.55}"/>
</p:tagLst>
</file>

<file path=ppt/tags/tag109.xml><?xml version="1.0" encoding="utf-8"?>
<p:tagLst xmlns:p="http://schemas.openxmlformats.org/presentationml/2006/main">
  <p:tag name="KSO_WM_DIAGRAM_VIRTUALLY_FRAME" val="{&quot;height&quot;:415.6,&quot;left&quot;:334.05,&quot;top&quot;:79.95,&quot;width&quot;:605.55}"/>
</p:tagLst>
</file>

<file path=ppt/tags/tag11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10.xml><?xml version="1.0" encoding="utf-8"?>
<p:tagLst xmlns:p="http://schemas.openxmlformats.org/presentationml/2006/main">
  <p:tag name="KSO_WM_DIAGRAM_VIRTUALLY_FRAME" val="{&quot;height&quot;:415.6,&quot;left&quot;:334.05,&quot;top&quot;:79.95,&quot;width&quot;:605.55}"/>
</p:tagLst>
</file>

<file path=ppt/tags/tag111.xml><?xml version="1.0" encoding="utf-8"?>
<p:tagLst xmlns:p="http://schemas.openxmlformats.org/presentationml/2006/main">
  <p:tag name="KSO_WM_DIAGRAM_VIRTUALLY_FRAME" val="{&quot;height&quot;:415.6,&quot;left&quot;:334.05,&quot;top&quot;:79.95,&quot;width&quot;:605.55}"/>
</p:tagLst>
</file>

<file path=ppt/tags/tag112.xml><?xml version="1.0" encoding="utf-8"?>
<p:tagLst xmlns:p="http://schemas.openxmlformats.org/presentationml/2006/main">
  <p:tag name="KSO_WM_DIAGRAM_VIRTUALLY_FRAME" val="{&quot;height&quot;:415.6,&quot;left&quot;:334.05,&quot;top&quot;:79.95,&quot;width&quot;:605.55}"/>
</p:tagLst>
</file>

<file path=ppt/tags/tag113.xml><?xml version="1.0" encoding="utf-8"?>
<p:tagLst xmlns:p="http://schemas.openxmlformats.org/presentationml/2006/main">
  <p:tag name="KSO_WM_DIAGRAM_VIRTUALLY_FRAME" val="{&quot;height&quot;:415.6,&quot;left&quot;:334.05,&quot;top&quot;:79.95,&quot;width&quot;:605.55}"/>
</p:tagLst>
</file>

<file path=ppt/tags/tag114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15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6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7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8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19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2.xml><?xml version="1.0" encoding="utf-8"?>
<p:tagLst xmlns:p="http://schemas.openxmlformats.org/presentationml/2006/main">
  <p:tag name="TABLE_ENDDRAG_ORIGIN_RECT" val="444*49"/>
  <p:tag name="TABLE_ENDDRAG_RECT" val="67*398*444*49"/>
</p:tagLst>
</file>

<file path=ppt/tags/tag120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21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22.xml><?xml version="1.0" encoding="utf-8"?>
<p:tagLst xmlns:p="http://schemas.openxmlformats.org/presentationml/2006/main">
  <p:tag name="KSO_WM_DIAGRAM_VIRTUALLY_FRAME" val="{&quot;height&quot;:407.2,&quot;left&quot;:335.1,&quot;top&quot;:83.4,&quot;width&quot;:581.5}"/>
</p:tagLst>
</file>

<file path=ppt/tags/tag123.xml><?xml version="1.0" encoding="utf-8"?>
<p:tagLst xmlns:p="http://schemas.openxmlformats.org/presentationml/2006/main">
  <p:tag name="KSO_WM_DIAGRAM_VIRTUALLY_FRAME" val="{&quot;height&quot;:407.2,&quot;left&quot;:335.1,&quot;top&quot;:83.4,&quot;width&quot;:581.5}"/>
</p:tagLst>
</file>

<file path=ppt/tags/tag124.xml><?xml version="1.0" encoding="utf-8"?>
<p:tagLst xmlns:p="http://schemas.openxmlformats.org/presentationml/2006/main">
  <p:tag name="KSO_WM_DIAGRAM_VIRTUALLY_FRAME" val="{&quot;height&quot;:407.2,&quot;left&quot;:335.1,&quot;top&quot;:83.4,&quot;width&quot;:581.5}"/>
</p:tagLst>
</file>

<file path=ppt/tags/tag125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26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27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128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129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3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30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131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132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33.xml><?xml version="1.0" encoding="utf-8"?>
<p:tagLst xmlns:p="http://schemas.openxmlformats.org/presentationml/2006/main">
  <p:tag name="TABLE_ENDDRAG_ORIGIN_RECT" val="461*93"/>
  <p:tag name="TABLE_ENDDRAG_RECT" val="56*399*461*93"/>
</p:tagLst>
</file>

<file path=ppt/tags/tag134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35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36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37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38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39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4.xml><?xml version="1.0" encoding="utf-8"?>
<p:tagLst xmlns:p="http://schemas.openxmlformats.org/presentationml/2006/main">
  <p:tag name="TABLE_ENDDRAG_ORIGIN_RECT" val="412*66"/>
  <p:tag name="TABLE_ENDDRAG_RECT" val="67*398*412*66"/>
</p:tagLst>
</file>

<file path=ppt/tags/tag140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41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42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143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44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45.xml><?xml version="1.0" encoding="utf-8"?>
<p:tagLst xmlns:p="http://schemas.openxmlformats.org/presentationml/2006/main">
  <p:tag name="TABLE_ENDDRAG_ORIGIN_RECT" val="536*101"/>
  <p:tag name="TABLE_ENDDRAG_RECT" val="48*488*536*101"/>
</p:tagLst>
</file>

<file path=ppt/tags/tag146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47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48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49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5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50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51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52.xml><?xml version="1.0" encoding="utf-8"?>
<p:tagLst xmlns:p="http://schemas.openxmlformats.org/presentationml/2006/main">
  <p:tag name="TABLE_ENDDRAG_ORIGIN_RECT" val="536*101"/>
  <p:tag name="TABLE_ENDDRAG_RECT" val="48*488*536*101"/>
</p:tagLst>
</file>

<file path=ppt/tags/tag153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54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55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56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57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58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59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6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60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61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62.xml><?xml version="1.0" encoding="utf-8"?>
<p:tagLst xmlns:p="http://schemas.openxmlformats.org/presentationml/2006/main">
  <p:tag name="TABLE_ENDDRAG_ORIGIN_RECT" val="536*101"/>
  <p:tag name="TABLE_ENDDRAG_RECT" val="48*488*536*101"/>
</p:tagLst>
</file>

<file path=ppt/tags/tag163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64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65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66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67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68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69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7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70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71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72.xml><?xml version="1.0" encoding="utf-8"?>
<p:tagLst xmlns:p="http://schemas.openxmlformats.org/presentationml/2006/main">
  <p:tag name="TABLE_ENDDRAG_ORIGIN_RECT" val="536*101"/>
  <p:tag name="TABLE_ENDDRAG_RECT" val="48*488*536*101"/>
</p:tagLst>
</file>

<file path=ppt/tags/tag173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74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75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76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77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78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79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8.xml><?xml version="1.0" encoding="utf-8"?>
<p:tagLst xmlns:p="http://schemas.openxmlformats.org/presentationml/2006/main">
  <p:tag name="TABLE_ENDDRAG_ORIGIN_RECT" val="387*43"/>
  <p:tag name="TABLE_ENDDRAG_RECT" val="67*398*387*43"/>
</p:tagLst>
</file>

<file path=ppt/tags/tag180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81.xml><?xml version="1.0" encoding="utf-8"?>
<p:tagLst xmlns:p="http://schemas.openxmlformats.org/presentationml/2006/main">
  <p:tag name="TABLE_ENDDRAG_ORIGIN_RECT" val="659*115"/>
  <p:tag name="TABLE_ENDDRAG_RECT" val="43*407*659*115"/>
</p:tagLst>
</file>

<file path=ppt/tags/tag182.xml><?xml version="1.0" encoding="utf-8"?>
<p:tagLst xmlns:p="http://schemas.openxmlformats.org/presentationml/2006/main">
  <p:tag name="KSO_WM_DIAGRAM_VIRTUALLY_FRAME" val="{&quot;height&quot;:553.3,&quot;left&quot;:266.25,&quot;top&quot;:-62.2,&quot;width&quot;:669.5}"/>
</p:tagLst>
</file>

<file path=ppt/tags/tag183.xml><?xml version="1.0" encoding="utf-8"?>
<p:tagLst xmlns:p="http://schemas.openxmlformats.org/presentationml/2006/main">
  <p:tag name="KSO_WM_DIAGRAM_VIRTUALLY_FRAME" val="{&quot;height&quot;:553.3,&quot;left&quot;:266.25,&quot;top&quot;:-62.2,&quot;width&quot;:669.5}"/>
</p:tagLst>
</file>

<file path=ppt/tags/tag184.xml><?xml version="1.0" encoding="utf-8"?>
<p:tagLst xmlns:p="http://schemas.openxmlformats.org/presentationml/2006/main">
  <p:tag name="KSO_WM_DIAGRAM_VIRTUALLY_FRAME" val="{&quot;height&quot;:553.3,&quot;left&quot;:266.25,&quot;top&quot;:-62.2,&quot;width&quot;:669.5}"/>
</p:tagLst>
</file>

<file path=ppt/tags/tag185.xml><?xml version="1.0" encoding="utf-8"?>
<p:tagLst xmlns:p="http://schemas.openxmlformats.org/presentationml/2006/main">
  <p:tag name="KSO_WM_DIAGRAM_VIRTUALLY_FRAME" val="{&quot;height&quot;:553.3,&quot;left&quot;:266.25,&quot;top&quot;:-62.2,&quot;width&quot;:669.5}"/>
</p:tagLst>
</file>

<file path=ppt/tags/tag186.xml><?xml version="1.0" encoding="utf-8"?>
<p:tagLst xmlns:p="http://schemas.openxmlformats.org/presentationml/2006/main">
  <p:tag name="KSO_WM_DIAGRAM_VIRTUALLY_FRAME" val="{&quot;height&quot;:553.3,&quot;left&quot;:266.25,&quot;top&quot;:-62.2,&quot;width&quot;:669.5}"/>
</p:tagLst>
</file>

<file path=ppt/tags/tag187.xml><?xml version="1.0" encoding="utf-8"?>
<p:tagLst xmlns:p="http://schemas.openxmlformats.org/presentationml/2006/main">
  <p:tag name="KSO_WM_DIAGRAM_VIRTUALLY_FRAME" val="{&quot;height&quot;:553.3,&quot;left&quot;:266.25,&quot;top&quot;:-62.2,&quot;width&quot;:669.5}"/>
</p:tagLst>
</file>

<file path=ppt/tags/tag188.xml><?xml version="1.0" encoding="utf-8"?>
<p:tagLst xmlns:p="http://schemas.openxmlformats.org/presentationml/2006/main">
  <p:tag name="KSO_WM_DIAGRAM_VIRTUALLY_FRAME" val="{&quot;height&quot;:553.3,&quot;left&quot;:266.25,&quot;top&quot;:-62.2,&quot;width&quot;:669.5}"/>
</p:tagLst>
</file>

<file path=ppt/tags/tag189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9.xml><?xml version="1.0" encoding="utf-8"?>
<p:tagLst xmlns:p="http://schemas.openxmlformats.org/presentationml/2006/main">
  <p:tag name="KSO_WM_DIAGRAM_VIRTUALLY_FRAME" val="{&quot;height&quot;:421.5014960629924,&quot;left&quot;:348.08417322834646,&quot;top&quot;:165.49031496062986,&quot;width&quot;:595.1541732283465}"/>
</p:tagLst>
</file>

<file path=ppt/tags/tag190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91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92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93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94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195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196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197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198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199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2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0.xml><?xml version="1.0" encoding="utf-8"?>
<p:tagLst xmlns:p="http://schemas.openxmlformats.org/presentationml/2006/main">
  <p:tag name="KSO_WM_DIAGRAM_VIRTUALLY_FRAME" val="{&quot;height&quot;:421.5014960629924,&quot;left&quot;:348.08417322834646,&quot;top&quot;:165.49031496062986,&quot;width&quot;:595.1541732283465}"/>
</p:tagLst>
</file>

<file path=ppt/tags/tag200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01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02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03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04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05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06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07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208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209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21.xml><?xml version="1.0" encoding="utf-8"?>
<p:tagLst xmlns:p="http://schemas.openxmlformats.org/presentationml/2006/main">
  <p:tag name="KSO_WM_DIAGRAM_VIRTUALLY_FRAME" val="{&quot;height&quot;:421.5014960629924,&quot;left&quot;:348.08417322834646,&quot;top&quot;:165.49031496062986,&quot;width&quot;:595.1541732283465}"/>
</p:tagLst>
</file>

<file path=ppt/tags/tag210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211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12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13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14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15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16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17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18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219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22.xml><?xml version="1.0" encoding="utf-8"?>
<p:tagLst xmlns:p="http://schemas.openxmlformats.org/presentationml/2006/main">
  <p:tag name="KSO_WM_DIAGRAM_VIRTUALLY_FRAME" val="{&quot;height&quot;:421.5014960629924,&quot;left&quot;:348.08417322834646,&quot;top&quot;:165.49031496062986,&quot;width&quot;:595.1541732283465}"/>
</p:tagLst>
</file>

<file path=ppt/tags/tag220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221.xml><?xml version="1.0" encoding="utf-8"?>
<p:tagLst xmlns:p="http://schemas.openxmlformats.org/presentationml/2006/main">
  <p:tag name="KSO_WM_DIAGRAM_VIRTUALLY_FRAME" val="{&quot;height&quot;:415.3,&quot;left&quot;:266.25,&quot;top&quot;:76.55,&quot;width&quot;:666.3}"/>
</p:tagLst>
</file>

<file path=ppt/tags/tag222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23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24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25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26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27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28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29.xml><?xml version="1.0" encoding="utf-8"?>
<p:tagLst xmlns:p="http://schemas.openxmlformats.org/presentationml/2006/main">
  <p:tag name="KSO_WM_DIAGRAM_VIRTUALLY_FRAME" val="{&quot;height&quot;:414.55,&quot;left&quot;:266.25,&quot;top&quot;:76.55,&quot;width&quot;:666.3}"/>
</p:tagLst>
</file>

<file path=ppt/tags/tag23.xml><?xml version="1.0" encoding="utf-8"?>
<p:tagLst xmlns:p="http://schemas.openxmlformats.org/presentationml/2006/main">
  <p:tag name="TABLE_ENDDRAG_ORIGIN_RECT" val="571*114"/>
  <p:tag name="TABLE_ENDDRAG_RECT" val="47*389*571*114"/>
</p:tagLst>
</file>

<file path=ppt/tags/tag230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31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32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33.xml><?xml version="1.0" encoding="utf-8"?>
<p:tagLst xmlns:p="http://schemas.openxmlformats.org/presentationml/2006/main">
  <p:tag name="TABLE_ENDDRAG_ORIGIN_RECT" val="316*26"/>
  <p:tag name="TABLE_ENDDRAG_RECT" val="55*441*316*26"/>
</p:tagLst>
</file>

<file path=ppt/tags/tag234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35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36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37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38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39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4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40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41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42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43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44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45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46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47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48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49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5.xml><?xml version="1.0" encoding="utf-8"?>
<p:tagLst xmlns:p="http://schemas.openxmlformats.org/presentationml/2006/main">
  <p:tag name="TABLE_ENDDRAG_ORIGIN_RECT" val="571*114"/>
  <p:tag name="TABLE_ENDDRAG_RECT" val="47*389*571*114"/>
</p:tagLst>
</file>

<file path=ppt/tags/tag250.xml><?xml version="1.0" encoding="utf-8"?>
<p:tagLst xmlns:p="http://schemas.openxmlformats.org/presentationml/2006/main">
  <p:tag name="KSO_WM_DIAGRAM_VIRTUALLY_FRAME" val="{&quot;height&quot;:457,&quot;left&quot;:266.25,&quot;top&quot;:76.55,&quot;width&quot;:687.7833070866142}"/>
</p:tagLst>
</file>

<file path=ppt/tags/tag251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52.xml><?xml version="1.0" encoding="utf-8"?>
<p:tagLst xmlns:p="http://schemas.openxmlformats.org/presentationml/2006/main">
  <p:tag name="TABLE_ENDDRAG_ORIGIN_RECT" val="316*26"/>
  <p:tag name="TABLE_ENDDRAG_RECT" val="55*441*316*26"/>
</p:tagLst>
</file>

<file path=ppt/tags/tag253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254.xml><?xml version="1.0" encoding="utf-8"?>
<p:tagLst xmlns:p="http://schemas.openxmlformats.org/presentationml/2006/main">
  <p:tag name="TABLE_ENDDRAG_ORIGIN_RECT" val="316*26"/>
  <p:tag name="TABLE_ENDDRAG_RECT" val="55*441*316*26"/>
</p:tagLst>
</file>

<file path=ppt/tags/tag26.xml><?xml version="1.0" encoding="utf-8"?>
<p:tagLst xmlns:p="http://schemas.openxmlformats.org/presentationml/2006/main">
  <p:tag name="KSO_WM_DIAGRAM_VIRTUALLY_FRAME" val="{&quot;height&quot;:385.9729921259842,&quot;left&quot;:381.38669291338584,&quot;top&quot;:179.53937007874015,&quot;width&quot;:541.8538582677164}"/>
</p:tagLst>
</file>

<file path=ppt/tags/tag27.xml><?xml version="1.0" encoding="utf-8"?>
<p:tagLst xmlns:p="http://schemas.openxmlformats.org/presentationml/2006/main">
  <p:tag name="KSO_WM_DIAGRAM_VIRTUALLY_FRAME" val="{&quot;height&quot;:385.9729921259842,&quot;left&quot;:381.38669291338584,&quot;top&quot;:179.53937007874015,&quot;width&quot;:541.8538582677164}"/>
</p:tagLst>
</file>

<file path=ppt/tags/tag28.xml><?xml version="1.0" encoding="utf-8"?>
<p:tagLst xmlns:p="http://schemas.openxmlformats.org/presentationml/2006/main">
  <p:tag name="KSO_WM_DIAGRAM_VIRTUALLY_FRAME" val="{&quot;height&quot;:385.9729921259842,&quot;left&quot;:381.38669291338584,&quot;top&quot;:179.53937007874015,&quot;width&quot;:541.8538582677164}"/>
</p:tagLst>
</file>

<file path=ppt/tags/tag29.xml><?xml version="1.0" encoding="utf-8"?>
<p:tagLst xmlns:p="http://schemas.openxmlformats.org/presentationml/2006/main">
  <p:tag name="KSO_WM_DIAGRAM_VIRTUALLY_FRAME" val="{&quot;height&quot;:385.9729921259842,&quot;left&quot;:381.38669291338584,&quot;top&quot;:179.53937007874015,&quot;width&quot;:541.8538582677164}"/>
</p:tagLst>
</file>

<file path=ppt/tags/tag3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30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31.xml><?xml version="1.0" encoding="utf-8"?>
<p:tagLst xmlns:p="http://schemas.openxmlformats.org/presentationml/2006/main">
  <p:tag name="TABLE_ENDDRAG_ORIGIN_RECT" val="571*114"/>
  <p:tag name="TABLE_ENDDRAG_RECT" val="47*389*571*114"/>
</p:tagLst>
</file>

<file path=ppt/tags/tag32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33.xml><?xml version="1.0" encoding="utf-8"?>
<p:tagLst xmlns:p="http://schemas.openxmlformats.org/presentationml/2006/main">
  <p:tag name="TABLE_ENDDRAG_ORIGIN_RECT" val="571*114"/>
  <p:tag name="TABLE_ENDDRAG_RECT" val="47*389*571*114"/>
</p:tagLst>
</file>

<file path=ppt/tags/tag34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35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36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37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38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39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4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40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41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42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43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44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45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46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47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48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49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5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50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51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52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53.xml><?xml version="1.0" encoding="utf-8"?>
<p:tagLst xmlns:p="http://schemas.openxmlformats.org/presentationml/2006/main">
  <p:tag name="KSO_WM_DIAGRAM_VIRTUALLY_FRAME" val="{&quot;height&quot;:549.3,&quot;left&quot;:335.1,&quot;top&quot;:83.4,&quot;width&quot;:581.5}"/>
</p:tagLst>
</file>

<file path=ppt/tags/tag54.xml><?xml version="1.0" encoding="utf-8"?>
<p:tagLst xmlns:p="http://schemas.openxmlformats.org/presentationml/2006/main">
  <p:tag name="KSO_WM_DIAGRAM_VIRTUALLY_FRAME" val="{&quot;height&quot;:549.3,&quot;left&quot;:335.1,&quot;top&quot;:83.4,&quot;width&quot;:581.5}"/>
</p:tagLst>
</file>

<file path=ppt/tags/tag55.xml><?xml version="1.0" encoding="utf-8"?>
<p:tagLst xmlns:p="http://schemas.openxmlformats.org/presentationml/2006/main">
  <p:tag name="KSO_WM_DIAGRAM_VIRTUALLY_FRAME" val="{&quot;height&quot;:549.3,&quot;left&quot;:335.1,&quot;top&quot;:83.4,&quot;width&quot;:581.5}"/>
</p:tagLst>
</file>

<file path=ppt/tags/tag56.xml><?xml version="1.0" encoding="utf-8"?>
<p:tagLst xmlns:p="http://schemas.openxmlformats.org/presentationml/2006/main">
  <p:tag name="KSO_WM_DIAGRAM_VIRTUALLY_FRAME" val="{&quot;height&quot;:549.3,&quot;left&quot;:335.1,&quot;top&quot;:83.4,&quot;width&quot;:581.5}"/>
</p:tagLst>
</file>

<file path=ppt/tags/tag57.xml><?xml version="1.0" encoding="utf-8"?>
<p:tagLst xmlns:p="http://schemas.openxmlformats.org/presentationml/2006/main">
  <p:tag name="KSO_WM_DIAGRAM_VIRTUALLY_FRAME" val="{&quot;height&quot;:549.3,&quot;left&quot;:335.1,&quot;top&quot;:83.4,&quot;width&quot;:581.5}"/>
</p:tagLst>
</file>

<file path=ppt/tags/tag58.xml><?xml version="1.0" encoding="utf-8"?>
<p:tagLst xmlns:p="http://schemas.openxmlformats.org/presentationml/2006/main">
  <p:tag name="KSO_WM_DIAGRAM_VIRTUALLY_FRAME" val="{&quot;height&quot;:549.3,&quot;left&quot;:335.1,&quot;top&quot;:83.4,&quot;width&quot;:581.5}"/>
</p:tagLst>
</file>

<file path=ppt/tags/tag59.xml><?xml version="1.0" encoding="utf-8"?>
<p:tagLst xmlns:p="http://schemas.openxmlformats.org/presentationml/2006/main">
  <p:tag name="KSO_WM_DIAGRAM_VIRTUALLY_FRAME" val="{&quot;height&quot;:549.3,&quot;left&quot;:335.1,&quot;top&quot;:83.4,&quot;width&quot;:581.5}"/>
</p:tagLst>
</file>

<file path=ppt/tags/tag6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60.xml><?xml version="1.0" encoding="utf-8"?>
<p:tagLst xmlns:p="http://schemas.openxmlformats.org/presentationml/2006/main">
  <p:tag name="KSO_WM_DIAGRAM_VIRTUALLY_FRAME" val="{&quot;height&quot;:549.3,&quot;left&quot;:335.1,&quot;top&quot;:83.4,&quot;width&quot;:581.5}"/>
</p:tagLst>
</file>

<file path=ppt/tags/tag61.xml><?xml version="1.0" encoding="utf-8"?>
<p:tagLst xmlns:p="http://schemas.openxmlformats.org/presentationml/2006/main">
  <p:tag name="KSO_WM_DIAGRAM_VIRTUALLY_FRAME" val="{&quot;height&quot;:549.3,&quot;left&quot;:335.1,&quot;top&quot;:83.4,&quot;width&quot;:581.5}"/>
</p:tagLst>
</file>

<file path=ppt/tags/tag62.xml><?xml version="1.0" encoding="utf-8"?>
<p:tagLst xmlns:p="http://schemas.openxmlformats.org/presentationml/2006/main">
  <p:tag name="KSO_WM_DIAGRAM_VIRTUALLY_FRAME" val="{&quot;height&quot;:549.3,&quot;left&quot;:335.1,&quot;top&quot;:83.4,&quot;width&quot;:581.5}"/>
</p:tagLst>
</file>

<file path=ppt/tags/tag63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64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65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66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67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68.xml><?xml version="1.0" encoding="utf-8"?>
<p:tagLst xmlns:p="http://schemas.openxmlformats.org/presentationml/2006/main">
  <p:tag name="KSO_WM_DIAGRAM_VIRTUALLY_FRAME" val="{&quot;height&quot;:417.5,&quot;left&quot;:334.05,&quot;top&quot;:83.4,&quot;width&quot;:582.55}"/>
</p:tagLst>
</file>

<file path=ppt/tags/tag69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7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70.xml><?xml version="1.0" encoding="utf-8"?>
<p:tagLst xmlns:p="http://schemas.openxmlformats.org/presentationml/2006/main">
  <p:tag name="KSO_WM_DIAGRAM_VIRTUALLY_FRAME" val="{&quot;height&quot;:407.2,&quot;left&quot;:335.1,&quot;top&quot;:83.4,&quot;width&quot;:603.4}"/>
</p:tagLst>
</file>

<file path=ppt/tags/tag71.xml><?xml version="1.0" encoding="utf-8"?>
<p:tagLst xmlns:p="http://schemas.openxmlformats.org/presentationml/2006/main">
  <p:tag name="KSO_WM_DIAGRAM_VIRTUALLY_FRAME" val="{&quot;height&quot;:407.2,&quot;left&quot;:335.1,&quot;top&quot;:83.4,&quot;width&quot;:603.4}"/>
</p:tagLst>
</file>

<file path=ppt/tags/tag72.xml><?xml version="1.0" encoding="utf-8"?>
<p:tagLst xmlns:p="http://schemas.openxmlformats.org/presentationml/2006/main">
  <p:tag name="KSO_WM_DIAGRAM_VIRTUALLY_FRAME" val="{&quot;height&quot;:407.2,&quot;left&quot;:335.1,&quot;top&quot;:83.4,&quot;width&quot;:581.5}"/>
</p:tagLst>
</file>

<file path=ppt/tags/tag73.xml><?xml version="1.0" encoding="utf-8"?>
<p:tagLst xmlns:p="http://schemas.openxmlformats.org/presentationml/2006/main">
  <p:tag name="KSO_WM_DIAGRAM_VIRTUALLY_FRAME" val="{&quot;height&quot;:407.2,&quot;left&quot;:335.1,&quot;top&quot;:83.4,&quot;width&quot;:603.4}"/>
</p:tagLst>
</file>

<file path=ppt/tags/tag74.xml><?xml version="1.0" encoding="utf-8"?>
<p:tagLst xmlns:p="http://schemas.openxmlformats.org/presentationml/2006/main">
  <p:tag name="KSO_WM_DIAGRAM_VIRTUALLY_FRAME" val="{&quot;height&quot;:407.2,&quot;left&quot;:335.1,&quot;top&quot;:83.4,&quot;width&quot;:603.4}"/>
</p:tagLst>
</file>

<file path=ppt/tags/tag75.xml><?xml version="1.0" encoding="utf-8"?>
<p:tagLst xmlns:p="http://schemas.openxmlformats.org/presentationml/2006/main">
  <p:tag name="KSO_WM_DIAGRAM_VIRTUALLY_FRAME" val="{&quot;height&quot;:407.2,&quot;left&quot;:335.1,&quot;top&quot;:83.4,&quot;width&quot;:603.4}"/>
</p:tagLst>
</file>

<file path=ppt/tags/tag76.xml><?xml version="1.0" encoding="utf-8"?>
<p:tagLst xmlns:p="http://schemas.openxmlformats.org/presentationml/2006/main">
  <p:tag name="KSO_WM_DIAGRAM_VIRTUALLY_FRAME" val="{&quot;height&quot;:407.2,&quot;left&quot;:335.1,&quot;top&quot;:83.4,&quot;width&quot;:603.4}"/>
</p:tagLst>
</file>

<file path=ppt/tags/tag77.xml><?xml version="1.0" encoding="utf-8"?>
<p:tagLst xmlns:p="http://schemas.openxmlformats.org/presentationml/2006/main">
  <p:tag name="KSO_WM_DIAGRAM_VIRTUALLY_FRAME" val="{&quot;height&quot;:407.7,&quot;left&quot;:334.05,&quot;top&quot;:83.4,&quot;width&quot;:582.55}"/>
</p:tagLst>
</file>

<file path=ppt/tags/tag78.xml><?xml version="1.0" encoding="utf-8"?>
<p:tagLst xmlns:p="http://schemas.openxmlformats.org/presentationml/2006/main">
  <p:tag name="KSO_WM_DIAGRAM_VIRTUALLY_FRAME" val="{&quot;height&quot;:407.7,&quot;left&quot;:334.05,&quot;top&quot;:83.4,&quot;width&quot;:582.55}"/>
</p:tagLst>
</file>

<file path=ppt/tags/tag79.xml><?xml version="1.0" encoding="utf-8"?>
<p:tagLst xmlns:p="http://schemas.openxmlformats.org/presentationml/2006/main">
  <p:tag name="KSO_WM_DIAGRAM_VIRTUALLY_FRAME" val="{&quot;height&quot;:407.7,&quot;left&quot;:334.05,&quot;top&quot;:83.4,&quot;width&quot;:582.55}"/>
</p:tagLst>
</file>

<file path=ppt/tags/tag8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80.xml><?xml version="1.0" encoding="utf-8"?>
<p:tagLst xmlns:p="http://schemas.openxmlformats.org/presentationml/2006/main">
  <p:tag name="KSO_WM_DIAGRAM_VIRTUALLY_FRAME" val="{&quot;height&quot;:407.7,&quot;left&quot;:334.05,&quot;top&quot;:83.4,&quot;width&quot;:582.55}"/>
</p:tagLst>
</file>

<file path=ppt/tags/tag81.xml><?xml version="1.0" encoding="utf-8"?>
<p:tagLst xmlns:p="http://schemas.openxmlformats.org/presentationml/2006/main">
  <p:tag name="KSO_WM_DIAGRAM_VIRTUALLY_FRAME" val="{&quot;height&quot;:407.7,&quot;left&quot;:334.05,&quot;top&quot;:83.4,&quot;width&quot;:582.55}"/>
</p:tagLst>
</file>

<file path=ppt/tags/tag82.xml><?xml version="1.0" encoding="utf-8"?>
<p:tagLst xmlns:p="http://schemas.openxmlformats.org/presentationml/2006/main">
  <p:tag name="KSO_WM_DIAGRAM_VIRTUALLY_FRAME" val="{&quot;height&quot;:407.7,&quot;left&quot;:334.05,&quot;top&quot;:83.4,&quot;width&quot;:582.55}"/>
</p:tagLst>
</file>

<file path=ppt/tags/tag83.xml><?xml version="1.0" encoding="utf-8"?>
<p:tagLst xmlns:p="http://schemas.openxmlformats.org/presentationml/2006/main">
  <p:tag name="KSO_WM_DIAGRAM_VIRTUALLY_FRAME" val="{&quot;height&quot;:407.7,&quot;left&quot;:334.05,&quot;top&quot;:83.4,&quot;width&quot;:582.55}"/>
</p:tagLst>
</file>

<file path=ppt/tags/tag84.xml><?xml version="1.0" encoding="utf-8"?>
<p:tagLst xmlns:p="http://schemas.openxmlformats.org/presentationml/2006/main">
  <p:tag name="KSO_WM_DIAGRAM_VIRTUALLY_FRAME" val="{&quot;height&quot;:407.7,&quot;left&quot;:334.05,&quot;top&quot;:83.4,&quot;width&quot;:582.55}"/>
</p:tagLst>
</file>

<file path=ppt/tags/tag85.xml><?xml version="1.0" encoding="utf-8"?>
<p:tagLst xmlns:p="http://schemas.openxmlformats.org/presentationml/2006/main">
  <p:tag name="KSO_WM_DIAGRAM_VIRTUALLY_FRAME" val="{&quot;height&quot;:407.7,&quot;left&quot;:334.05,&quot;top&quot;:83.4,&quot;width&quot;:582.55}"/>
</p:tagLst>
</file>

<file path=ppt/tags/tag86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87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88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89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9.xml><?xml version="1.0" encoding="utf-8"?>
<p:tagLst xmlns:p="http://schemas.openxmlformats.org/presentationml/2006/main">
  <p:tag name="KSO_WM_DIAGRAM_VIRTUALLY_FRAME" val="{&quot;height&quot;:150.83763779527558,&quot;left&quot;:40.382755905511814,&quot;top&quot;:380.0123622047244,&quot;width&quot;:892.5024409448819}"/>
</p:tagLst>
</file>

<file path=ppt/tags/tag90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91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92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93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94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95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96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97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98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ags/tag99.xml><?xml version="1.0" encoding="utf-8"?>
<p:tagLst xmlns:p="http://schemas.openxmlformats.org/presentationml/2006/main">
  <p:tag name="KSO_WM_DIAGRAM_VIRTUALLY_FRAME" val="{&quot;height&quot;:540.2431496062993,&quot;left&quot;:266.25,&quot;top&quot;:76.55,&quot;width&quot;:666.3}"/>
</p:tagLst>
</file>

<file path=ppt/theme/theme1.xml><?xml version="1.0" encoding="utf-8"?>
<a:theme xmlns:a="http://schemas.openxmlformats.org/drawingml/2006/main" name="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2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7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2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4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10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11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12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13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中文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9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16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18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4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4.xml><?xml version="1.0" encoding="utf-8"?>
<a:theme xmlns:a="http://schemas.openxmlformats.org/drawingml/2006/main" name="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5.xml><?xml version="1.0" encoding="utf-8"?>
<a:theme xmlns:a="http://schemas.openxmlformats.org/drawingml/2006/main" name="1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6.xml><?xml version="1.0" encoding="utf-8"?>
<a:theme xmlns:a="http://schemas.openxmlformats.org/drawingml/2006/main" name="8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8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3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64162</Words>
  <Application>WPS 演示</Application>
  <PresentationFormat>宽屏</PresentationFormat>
  <Paragraphs>2991</Paragraphs>
  <Slides>86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26</vt:i4>
      </vt:variant>
      <vt:variant>
        <vt:lpstr>幻灯片标题</vt:lpstr>
      </vt:variant>
      <vt:variant>
        <vt:i4>86</vt:i4>
      </vt:variant>
    </vt:vector>
  </HeadingPairs>
  <TitlesOfParts>
    <vt:vector size="130" baseType="lpstr">
      <vt:lpstr>Arial</vt:lpstr>
      <vt:lpstr>宋体</vt:lpstr>
      <vt:lpstr>Wingdings</vt:lpstr>
      <vt:lpstr>思源黑体 CN</vt:lpstr>
      <vt:lpstr>黑体</vt:lpstr>
      <vt:lpstr>Arial Black</vt:lpstr>
      <vt:lpstr>Wingdings</vt:lpstr>
      <vt:lpstr>微软雅黑</vt:lpstr>
      <vt:lpstr>Arial Unicode MS</vt:lpstr>
      <vt:lpstr>Arial</vt:lpstr>
      <vt:lpstr>思源黑体 CN Bold</vt:lpstr>
      <vt:lpstr>Calibri</vt:lpstr>
      <vt:lpstr>Times New Roman</vt:lpstr>
      <vt:lpstr>Arial Bold</vt:lpstr>
      <vt:lpstr>Arial Italic</vt:lpstr>
      <vt:lpstr>-webkit-standard</vt:lpstr>
      <vt:lpstr>Segoe Print</vt:lpstr>
      <vt:lpstr>-webkit-standard</vt:lpstr>
      <vt:lpstr>English</vt:lpstr>
      <vt:lpstr>中文</vt:lpstr>
      <vt:lpstr>1_English</vt:lpstr>
      <vt:lpstr>2_English</vt:lpstr>
      <vt:lpstr>3_English</vt:lpstr>
      <vt:lpstr>4_English</vt:lpstr>
      <vt:lpstr>English</vt:lpstr>
      <vt:lpstr>3_English</vt:lpstr>
      <vt:lpstr>8_English</vt:lpstr>
      <vt:lpstr>2_English</vt:lpstr>
      <vt:lpstr>Office 主题​​</vt:lpstr>
      <vt:lpstr>7_English</vt:lpstr>
      <vt:lpstr>2_English</vt:lpstr>
      <vt:lpstr>4_English</vt:lpstr>
      <vt:lpstr>1_English</vt:lpstr>
      <vt:lpstr>10_English</vt:lpstr>
      <vt:lpstr>11_English</vt:lpstr>
      <vt:lpstr>12_English</vt:lpstr>
      <vt:lpstr>13_English</vt:lpstr>
      <vt:lpstr>9_English</vt:lpstr>
      <vt:lpstr>16_English</vt:lpstr>
      <vt:lpstr>18_English</vt:lpstr>
      <vt:lpstr>4_English</vt:lpstr>
      <vt:lpstr>English</vt:lpstr>
      <vt:lpstr>1_English</vt:lpstr>
      <vt:lpstr>8_English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张孙睿</dc:creator>
  <cp:lastModifiedBy>WLL</cp:lastModifiedBy>
  <cp:revision>7</cp:revision>
  <dcterms:created xsi:type="dcterms:W3CDTF">2026-01-28T02:55:00Z</dcterms:created>
  <dcterms:modified xsi:type="dcterms:W3CDTF">2026-01-30T07:36:15Z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2052-12.1.0.24657</vt:lpwstr>
  </property>
  <property fmtid="{D5CDD505-2E9C-101B-9397-08002B2CF9AE}" pid="3" name="ICV">
    <vt:lpwstr>EE210BEC7F56467B8DFCEB24DD205A8F_13</vt:lpwstr>
  </property>
</Properties>
</file>

<file path=docProps/thumbnail.jpeg>
</file>